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8"/>
  </p:notesMasterIdLst>
  <p:sldIdLst>
    <p:sldId id="256" r:id="rId3"/>
    <p:sldId id="297" r:id="rId4"/>
    <p:sldId id="258" r:id="rId5"/>
    <p:sldId id="298" r:id="rId6"/>
    <p:sldId id="299" r:id="rId7"/>
    <p:sldId id="261" r:id="rId8"/>
    <p:sldId id="262" r:id="rId9"/>
    <p:sldId id="263" r:id="rId10"/>
    <p:sldId id="285" r:id="rId11"/>
    <p:sldId id="265" r:id="rId12"/>
    <p:sldId id="266" r:id="rId13"/>
    <p:sldId id="300" r:id="rId14"/>
    <p:sldId id="269" r:id="rId15"/>
    <p:sldId id="286" r:id="rId16"/>
    <p:sldId id="270" r:id="rId17"/>
    <p:sldId id="271" r:id="rId18"/>
    <p:sldId id="273" r:id="rId19"/>
    <p:sldId id="287" r:id="rId20"/>
    <p:sldId id="282" r:id="rId21"/>
    <p:sldId id="275" r:id="rId22"/>
    <p:sldId id="276" r:id="rId23"/>
    <p:sldId id="277" r:id="rId24"/>
    <p:sldId id="295" r:id="rId25"/>
    <p:sldId id="279" r:id="rId26"/>
    <p:sldId id="294" r:id="rId27"/>
  </p:sldIdLst>
  <p:sldSz cx="9144000" cy="5143500" type="screen16x9"/>
  <p:notesSz cx="6797675" cy="9926638"/>
  <p:embeddedFontLst>
    <p:embeddedFont>
      <p:font typeface="Tahoma" panose="020B0604030504040204" pitchFamily="34" charset="0"/>
      <p:regular r:id="rId29"/>
      <p:bold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3117">
          <p15:clr>
            <a:srgbClr val="A4A3A4"/>
          </p15:clr>
        </p15:guide>
        <p15:guide id="4" orient="horz" pos="577">
          <p15:clr>
            <a:srgbClr val="A4A3A4"/>
          </p15:clr>
        </p15:guide>
        <p15:guide id="5" orient="horz" pos="2527">
          <p15:clr>
            <a:srgbClr val="A4A3A4"/>
          </p15:clr>
        </p15:guide>
        <p15:guide id="6" orient="horz" pos="2119">
          <p15:clr>
            <a:srgbClr val="A4A3A4"/>
          </p15:clr>
        </p15:guide>
        <p15:guide id="7" orient="horz" pos="2028">
          <p15:clr>
            <a:srgbClr val="A4A3A4"/>
          </p15:clr>
        </p15:guide>
        <p15:guide id="8" orient="horz" pos="486">
          <p15:clr>
            <a:srgbClr val="A4A3A4"/>
          </p15:clr>
        </p15:guide>
        <p15:guide id="9" orient="horz" pos="804">
          <p15:clr>
            <a:srgbClr val="A4A3A4"/>
          </p15:clr>
        </p15:guide>
        <p15:guide id="10" orient="horz" pos="123">
          <p15:clr>
            <a:srgbClr val="A4A3A4"/>
          </p15:clr>
        </p15:guide>
        <p15:guide id="11" orient="horz" pos="1121">
          <p15:clr>
            <a:srgbClr val="A4A3A4"/>
          </p15:clr>
        </p15:guide>
        <p15:guide id="12" orient="horz" pos="1620">
          <p15:clr>
            <a:srgbClr val="A4A3A4"/>
          </p15:clr>
        </p15:guide>
        <p15:guide id="13" orient="horz" pos="1529">
          <p15:clr>
            <a:srgbClr val="A4A3A4"/>
          </p15:clr>
        </p15:guide>
        <p15:guide id="14" orient="horz" pos="1030">
          <p15:clr>
            <a:srgbClr val="A4A3A4"/>
          </p15:clr>
        </p15:guide>
        <p15:guide id="15" orient="horz" pos="894">
          <p15:clr>
            <a:srgbClr val="A4A3A4"/>
          </p15:clr>
        </p15:guide>
        <p15:guide id="16" orient="horz" pos="2618">
          <p15:clr>
            <a:srgbClr val="A4A3A4"/>
          </p15:clr>
        </p15:guide>
        <p15:guide id="17" pos="4740">
          <p15:clr>
            <a:srgbClr val="A4A3A4"/>
          </p15:clr>
        </p15:guide>
        <p15:guide id="18" pos="2018">
          <p15:clr>
            <a:srgbClr val="A4A3A4"/>
          </p15:clr>
        </p15:guide>
        <p15:guide id="19" pos="1111">
          <p15:clr>
            <a:srgbClr val="A4A3A4"/>
          </p15:clr>
        </p15:guide>
        <p15:guide id="20" pos="204">
          <p15:clr>
            <a:srgbClr val="A4A3A4"/>
          </p15:clr>
        </p15:guide>
        <p15:guide id="21" pos="5556">
          <p15:clr>
            <a:srgbClr val="A4A3A4"/>
          </p15:clr>
        </p15:guide>
        <p15:guide id="22" pos="1927">
          <p15:clr>
            <a:srgbClr val="A4A3A4"/>
          </p15:clr>
        </p15:guide>
        <p15:guide id="23" pos="2835">
          <p15:clr>
            <a:srgbClr val="A4A3A4"/>
          </p15:clr>
        </p15:guide>
        <p15:guide id="24" pos="3833">
          <p15:clr>
            <a:srgbClr val="A4A3A4"/>
          </p15:clr>
        </p15:guide>
        <p15:guide id="25" pos="4649">
          <p15:clr>
            <a:srgbClr val="A4A3A4"/>
          </p15:clr>
        </p15:guide>
        <p15:guide id="26" pos="3742">
          <p15:clr>
            <a:srgbClr val="A4A3A4"/>
          </p15:clr>
        </p15:guide>
        <p15:guide id="27" pos="1020">
          <p15:clr>
            <a:srgbClr val="A4A3A4"/>
          </p15:clr>
        </p15:guide>
        <p15:guide id="28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8">
          <p15:clr>
            <a:srgbClr val="A4A3A4"/>
          </p15:clr>
        </p15:guide>
        <p15:guide id="2" orient="horz" pos="495">
          <p15:clr>
            <a:srgbClr val="A4A3A4"/>
          </p15:clr>
        </p15:guide>
        <p15:guide id="3" pos="281">
          <p15:clr>
            <a:srgbClr val="A4A3A4"/>
          </p15:clr>
        </p15:guide>
        <p15:guide id="4" pos="400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cxtPKXoEwgVGxJRfU+1kWAEPD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651"/>
    <a:srgbClr val="535154"/>
    <a:srgbClr val="80CB91"/>
    <a:srgbClr val="2E713D"/>
    <a:srgbClr val="3E9651"/>
    <a:srgbClr val="971D1E"/>
    <a:srgbClr val="922428"/>
    <a:srgbClr val="00B0F0"/>
    <a:srgbClr val="FFDDDE"/>
    <a:srgbClr val="81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4FB08B-0EFD-4147-A3D3-AE16442E5509}">
  <a:tblStyle styleId="{5B4FB08B-0EFD-4147-A3D3-AE16442E550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7E6"/>
          </a:solidFill>
        </a:fill>
      </a:tcStyle>
    </a:band1V>
    <a:band2V>
      <a:tcTxStyle/>
      <a:tcStyle>
        <a:tcBdr/>
      </a:tcStyle>
    </a:band2V>
    <a:lastCol>
      <a:tcTxStyle/>
      <a:tcStyle>
        <a:tcBdr/>
        <a:fill>
          <a:solidFill>
            <a:srgbClr val="E8E7E6"/>
          </a:solidFill>
        </a:fill>
      </a:tcStyle>
    </a:lastCol>
    <a:firstCol>
      <a:tcTxStyle/>
      <a:tcStyle>
        <a:tcBdr/>
        <a:fill>
          <a:solidFill>
            <a:srgbClr val="E8E7E6"/>
          </a:solidFill>
        </a:fill>
      </a:tcStyle>
    </a:firstCol>
    <a:lastRow>
      <a:tcTxStyle b="on" i="off"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EC5430-A6BC-4D79-902C-787F4058BB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046" autoAdjust="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2981"/>
        <p:guide orient="horz" pos="3026"/>
        <p:guide orient="horz" pos="3117"/>
        <p:guide orient="horz" pos="577"/>
        <p:guide orient="horz" pos="2527"/>
        <p:guide orient="horz" pos="2119"/>
        <p:guide orient="horz" pos="2028"/>
        <p:guide orient="horz" pos="486"/>
        <p:guide orient="horz" pos="804"/>
        <p:guide orient="horz" pos="123"/>
        <p:guide orient="horz" pos="1121"/>
        <p:guide orient="horz" pos="1620"/>
        <p:guide orient="horz" pos="1529"/>
        <p:guide orient="horz" pos="1030"/>
        <p:guide orient="horz" pos="894"/>
        <p:guide orient="horz" pos="2618"/>
        <p:guide pos="4740"/>
        <p:guide pos="2018"/>
        <p:guide pos="1111"/>
        <p:guide pos="204"/>
        <p:guide pos="5556"/>
        <p:guide pos="1927"/>
        <p:guide pos="2835"/>
        <p:guide pos="3833"/>
        <p:guide pos="4649"/>
        <p:guide pos="3742"/>
        <p:guide pos="102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5938"/>
        <p:guide orient="horz" pos="495"/>
        <p:guide pos="281"/>
        <p:guide pos="40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work\1-400%20&#1076;&#1077;&#1085;&#1100;%20&#1085;&#1077;&#1079;&#1072;&#1083;&#1077;&#1078;&#1085;&#1110;&#1089;&#1090;&#1100;\graph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43593613298335"/>
          <c:y val="9.9556146903046084E-3"/>
          <c:w val="0.4761961942257219"/>
          <c:h val="0.95399189726064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Червень 2022</c:v>
                </c:pt>
              </c:strCache>
            </c:strRef>
          </c:tx>
          <c:spPr>
            <a:solidFill>
              <a:schemeClr val="accent6"/>
            </a:solidFill>
            <a:ln w="25363">
              <a:noFill/>
            </a:ln>
          </c:spPr>
          <c:invertIfNegative val="0"/>
          <c:dPt>
            <c:idx val="17"/>
            <c:invertIfNegative val="0"/>
            <c:bubble3D val="0"/>
            <c:spPr>
              <a:solidFill>
                <a:schemeClr val="accent3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9-F98A-4992-A589-0DD522E46419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0-3A1D-B44C-AB97-D12CA1A05C95}"/>
              </c:ext>
            </c:extLst>
          </c:dPt>
          <c:dLbls>
            <c:dLbl>
              <c:idx val="0"/>
              <c:layout>
                <c:manualLayout>
                  <c:x val="-1.3416675784956388E-16"/>
                  <c:y val="6.9434800722122101E-7"/>
                </c:manualLayout>
              </c:layout>
              <c:spPr>
                <a:noFill/>
                <a:ln w="25363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8A-4992-A589-0DD522E46419}"/>
                </c:ext>
              </c:extLst>
            </c:dLbl>
            <c:dLbl>
              <c:idx val="1"/>
              <c:spPr>
                <a:noFill/>
                <a:ln w="25363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E3-45F9-8142-D20B55D38247}"/>
                </c:ext>
              </c:extLst>
            </c:dLbl>
            <c:dLbl>
              <c:idx val="2"/>
              <c:layout>
                <c:manualLayout>
                  <c:x val="7.2702665901954692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8A-4992-A589-0DD522E46419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Зменшення або повна втрата регулярного доходу</c:v>
                </c:pt>
                <c:pt idx="1">
                  <c:v>Тяжкі психологічні наслідки</c:v>
                </c:pt>
                <c:pt idx="2">
                  <c:v>Важкі втрати через блекаути (неможливість працювати/навчатися, тощо)</c:v>
                </c:pt>
                <c:pt idx="3">
                  <c:v>Втрата роботи</c:v>
                </c:pt>
                <c:pt idx="4">
                  <c:v>Роз’єднання сім’ї в різних країнах</c:v>
                </c:pt>
                <c:pt idx="5">
                  <c:v>Роз’єднання сім’ї в межах України</c:v>
                </c:pt>
                <c:pt idx="6">
                  <c:v>Втрата здоров’я (пов'язано з війною)</c:v>
                </c:pt>
                <c:pt idx="7">
                  <c:v>Втрата, руйнування дому або майна</c:v>
                </c:pt>
                <c:pt idx="8">
                  <c:v>Неправомірна мобілізація до армії України</c:v>
                </c:pt>
                <c:pt idx="9">
                  <c:v>Окупація росією чи «ДНР\ЛНР»</c:v>
                </c:pt>
                <c:pt idx="10">
                  <c:v>Ненадання належної медичної допомоги через нестачу лікарів, медикаментів</c:v>
                </c:pt>
                <c:pt idx="11">
                  <c:v>Втрата життя</c:v>
                </c:pt>
                <c:pt idx="12">
                  <c:v>Мародерство російських військових</c:v>
                </c:pt>
                <c:pt idx="13">
                  <c:v>Голод</c:v>
                </c:pt>
                <c:pt idx="14">
                  <c:v>Катування, знущання з боку російських військових</c:v>
                </c:pt>
                <c:pt idx="15">
                  <c:v>Насильне вивезення до росії</c:v>
                </c:pt>
                <c:pt idx="16">
                  <c:v>Неправомірна мобілізація до армії РФ або «ДНР\ЛНР»</c:v>
                </c:pt>
                <c:pt idx="17">
                  <c:v>Інше</c:v>
                </c:pt>
                <c:pt idx="18">
                  <c:v>Нічого з цього</c:v>
                </c:pt>
                <c:pt idx="19">
                  <c:v>Важко сказати\ Відмова відповідати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0.53</c:v>
                </c:pt>
                <c:pt idx="1">
                  <c:v>0.32</c:v>
                </c:pt>
                <c:pt idx="2">
                  <c:v>0.25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0.16</c:v>
                </c:pt>
                <c:pt idx="7">
                  <c:v>0.11</c:v>
                </c:pt>
                <c:pt idx="8">
                  <c:v>0.1</c:v>
                </c:pt>
                <c:pt idx="9">
                  <c:v>0.09</c:v>
                </c:pt>
                <c:pt idx="10">
                  <c:v>7.0000000000000007E-2</c:v>
                </c:pt>
                <c:pt idx="11">
                  <c:v>0.04</c:v>
                </c:pt>
                <c:pt idx="12">
                  <c:v>0.03</c:v>
                </c:pt>
                <c:pt idx="13">
                  <c:v>0.02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0.02</c:v>
                </c:pt>
                <c:pt idx="18">
                  <c:v>0.12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15940352"/>
        <c:axId val="115954432"/>
      </c:barChart>
      <c:catAx>
        <c:axId val="115940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54432"/>
        <c:crosses val="autoZero"/>
        <c:auto val="1"/>
        <c:lblAlgn val="ctr"/>
        <c:lblOffset val="100"/>
        <c:noMultiLvlLbl val="0"/>
      </c:catAx>
      <c:valAx>
        <c:axId val="115954432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one"/>
        <c:crossAx val="115940352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73562287723693"/>
          <c:y val="0"/>
          <c:w val="0.67754125486337879"/>
          <c:h val="0.667692855159006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Згоден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0D-4EDE-8A1F-107E1A778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 оптимістично дивлюся в майбутнє України</c:v>
                </c:pt>
                <c:pt idx="1">
                  <c:v>Я оптимістично дивлюся на своє майбутнє в Україні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0.61764414102481224</c:v>
                </c:pt>
                <c:pt idx="1">
                  <c:v>0.59651728732560172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F4-4BF6-AE86-2B96EF8833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згоден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 оптимістично дивлюся в майбутнє України</c:v>
                </c:pt>
                <c:pt idx="1">
                  <c:v>Я оптимістично дивлюся на своє майбутнє в Україні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0.32379988750892602</c:v>
                </c:pt>
                <c:pt idx="1">
                  <c:v>0.32219019132550808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F4-4BF6-AE86-2B96EF8833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Скоріше незгоден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 оптимістично дивлюся в майбутнє України</c:v>
                </c:pt>
                <c:pt idx="1">
                  <c:v>Я оптимістично дивлюся на своє майбутнє в Україні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3.0548032793071101E-2</c:v>
                </c:pt>
                <c:pt idx="1">
                  <c:v>4.0280711303652274E-2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F4-4BF6-AE86-2B96EF8833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Незгоден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892270141389189E-3"/>
                  <c:y val="4.77659352867657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59B-4F02-AD6E-2B0CF9AABF25}"/>
                </c:ext>
              </c:extLst>
            </c:dLbl>
            <c:dLbl>
              <c:idx val="1"/>
              <c:layout>
                <c:manualLayout>
                  <c:x val="-1.4946135070695141E-3"/>
                  <c:y val="4.40910984585474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6-6E46-ACDE-D09C5EC1B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 оптимістично дивлюся в майбутнє України</c:v>
                </c:pt>
                <c:pt idx="1">
                  <c:v>Я оптимістично дивлюся на своє майбутнє в Україні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1.3836369699590517E-2</c:v>
                </c:pt>
                <c:pt idx="1">
                  <c:v>2.5729343352897529E-2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EF4-4BF6-AE86-2B96EF8833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145262310553683E-3"/>
                  <c:y val="-3.67367958153960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59B-4F02-AD6E-2B0CF9AABF25}"/>
                </c:ext>
              </c:extLst>
            </c:dLbl>
            <c:dLbl>
              <c:idx val="1"/>
              <c:layout>
                <c:manualLayout>
                  <c:x val="5.0016593740509398E-3"/>
                  <c:y val="5.786233393510170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59B-4F02-AD6E-2B0CF9AAB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 оптимістично дивлюся в майбутнє України</c:v>
                </c:pt>
                <c:pt idx="1">
                  <c:v>Я оптимістично дивлюся на своє майбутнє в Україні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1.4171568973600102E-2</c:v>
                </c:pt>
                <c:pt idx="1">
                  <c:v>1.5282466692340367E-2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9B-4F02-AD6E-2B0CF9AAB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8974336"/>
        <c:axId val="158975872"/>
      </c:barChart>
      <c:catAx>
        <c:axId val="158974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8975872"/>
        <c:crosses val="autoZero"/>
        <c:auto val="1"/>
        <c:lblAlgn val="ctr"/>
        <c:lblOffset val="100"/>
        <c:noMultiLvlLbl val="0"/>
      </c:catAx>
      <c:valAx>
        <c:axId val="1589758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5897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17884757060579E-3"/>
          <c:y val="0.68786887237883676"/>
          <c:w val="0.99098783361068044"/>
          <c:h val="0.29096190343933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15812273170982"/>
          <c:y val="1.0085546190026166E-2"/>
          <c:w val="0.46684208453635184"/>
          <c:h val="0.96306641011628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rgbClr val="3D9651"/>
            </a:solidFill>
            <a:ln w="25363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98A-4992-A589-0DD522E464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98A-4992-A589-0DD522E464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98A-4992-A589-0DD522E4641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7-F98A-4992-A589-0DD522E46419}"/>
              </c:ext>
            </c:extLst>
          </c:dPt>
          <c:dLbls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Sheet1!$A$2:$A$42</c:f>
              <c:strCache>
                <c:ptCount val="19"/>
                <c:pt idx="0">
                  <c:v>Єдність\згуртованість</c:v>
                </c:pt>
                <c:pt idx="1">
                  <c:v>Доброта та взаємодопомога</c:v>
                </c:pt>
                <c:pt idx="2">
                  <c:v>Мужні та сильні</c:v>
                </c:pt>
                <c:pt idx="3">
                  <c:v>Патріотизм та любов до країни</c:v>
                </c:pt>
                <c:pt idx="4">
                  <c:v>Сміливість\хоробрість</c:v>
                </c:pt>
                <c:pt idx="5">
                  <c:v>Дружелюбність</c:v>
                </c:pt>
                <c:pt idx="6">
                  <c:v>Працьовитість</c:v>
                </c:pt>
                <c:pt idx="7">
                  <c:v> Волелюбність\воля\свобода</c:v>
                </c:pt>
                <c:pt idx="8">
                  <c:v>Стійкість\витривалість </c:v>
                </c:pt>
                <c:pt idx="9">
                  <c:v>Відданість\вірність</c:v>
                </c:pt>
                <c:pt idx="10">
                  <c:v>Відвага</c:v>
                </c:pt>
                <c:pt idx="11">
                  <c:v>Незламні</c:v>
                </c:pt>
                <c:pt idx="12">
                  <c:v>Мають віру</c:v>
                </c:pt>
                <c:pt idx="13">
                  <c:v>Чесність</c:v>
                </c:pt>
                <c:pt idx="14">
                  <c:v>Щирість</c:v>
                </c:pt>
                <c:pt idx="15">
                  <c:v>Негативні </c:v>
                </c:pt>
                <c:pt idx="16">
                  <c:v>Людяність</c:v>
                </c:pt>
                <c:pt idx="17">
                  <c:v>Войовничість\захисники</c:v>
                </c:pt>
                <c:pt idx="18">
                  <c:v>Незалежні</c:v>
                </c:pt>
              </c:strCache>
            </c:strRef>
          </c:cat>
          <c:val>
            <c:numRef>
              <c:f>Sheet1!$B$2:$B$42</c:f>
              <c:numCache>
                <c:formatCode>###0%</c:formatCode>
                <c:ptCount val="19"/>
                <c:pt idx="0">
                  <c:v>0.31612519950780116</c:v>
                </c:pt>
                <c:pt idx="1">
                  <c:v>0.31000000000000016</c:v>
                </c:pt>
                <c:pt idx="2">
                  <c:v>0.23</c:v>
                </c:pt>
                <c:pt idx="3">
                  <c:v>0.15000000000000008</c:v>
                </c:pt>
                <c:pt idx="4">
                  <c:v>0.14041399929830753</c:v>
                </c:pt>
                <c:pt idx="5">
                  <c:v>0.13155389970501227</c:v>
                </c:pt>
                <c:pt idx="6">
                  <c:v>0.11812840030747541</c:v>
                </c:pt>
                <c:pt idx="7">
                  <c:v>0.10947540020409421</c:v>
                </c:pt>
                <c:pt idx="8">
                  <c:v>6.1833600341193493E-2</c:v>
                </c:pt>
                <c:pt idx="9">
                  <c:v>5.4315499720196961E-2</c:v>
                </c:pt>
                <c:pt idx="10">
                  <c:v>3.9273099960224302E-2</c:v>
                </c:pt>
                <c:pt idx="11">
                  <c:v>3.6783200048681339E-2</c:v>
                </c:pt>
                <c:pt idx="12">
                  <c:v>3.5619600259278641E-2</c:v>
                </c:pt>
                <c:pt idx="13">
                  <c:v>3.5500499703474457E-2</c:v>
                </c:pt>
                <c:pt idx="14">
                  <c:v>3.3533399842724215E-2</c:v>
                </c:pt>
                <c:pt idx="15">
                  <c:v>3.0000000000000002E-2</c:v>
                </c:pt>
                <c:pt idx="16">
                  <c:v>2.904939976983878E-2</c:v>
                </c:pt>
                <c:pt idx="17">
                  <c:v>2.9030299923352234E-2</c:v>
                </c:pt>
                <c:pt idx="18">
                  <c:v>2.8077300033288601E-2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93533824"/>
        <c:axId val="193997440"/>
      </c:barChart>
      <c:catAx>
        <c:axId val="193533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97440"/>
        <c:crosses val="autoZero"/>
        <c:auto val="1"/>
        <c:lblAlgn val="ctr"/>
        <c:lblOffset val="100"/>
        <c:noMultiLvlLbl val="0"/>
      </c:catAx>
      <c:valAx>
        <c:axId val="193997440"/>
        <c:scaling>
          <c:orientation val="minMax"/>
          <c:max val="0.4"/>
        </c:scaling>
        <c:delete val="1"/>
        <c:axPos val="b"/>
        <c:numFmt formatCode="###0%" sourceLinked="1"/>
        <c:majorTickMark val="out"/>
        <c:minorTickMark val="none"/>
        <c:tickLblPos val="none"/>
        <c:crossAx val="193533824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15812273170982"/>
          <c:y val="1.6148163996962835E-2"/>
          <c:w val="0.46684208453635184"/>
          <c:h val="0.968910374796926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solidFill>
              <a:srgbClr val="3D9651"/>
            </a:solidFill>
            <a:ln w="25363">
              <a:noFill/>
            </a:ln>
          </c:spPr>
          <c:invertIfNegative val="0"/>
          <c:dLbls>
            <c:dLbl>
              <c:idx val="16"/>
              <c:spPr>
                <a:noFill/>
                <a:ln w="25363"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AE1-4C5F-BB86-BE5666CB447A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Sheet1!$A$2:$A$46</c:f>
              <c:strCache>
                <c:ptCount val="22"/>
                <c:pt idx="0">
                  <c:v>Самопожертва\відчайдушні</c:v>
                </c:pt>
                <c:pt idx="1">
                  <c:v>Співчуття\чутливість</c:v>
                </c:pt>
                <c:pt idx="2">
                  <c:v>Терплячість</c:v>
                </c:pt>
                <c:pt idx="3">
                  <c:v>Миролюбність</c:v>
                </c:pt>
                <c:pt idx="4">
                  <c:v>Гостинність</c:v>
                </c:pt>
                <c:pt idx="5">
                  <c:v>Цілеспрямованість</c:v>
                </c:pt>
                <c:pt idx="6">
                  <c:v>Справедливість</c:v>
                </c:pt>
                <c:pt idx="7">
                  <c:v>Непереможні</c:v>
                </c:pt>
                <c:pt idx="8">
                  <c:v>Героїзм</c:v>
                </c:pt>
                <c:pt idx="9">
                  <c:v>Чуйність</c:v>
                </c:pt>
                <c:pt idx="10">
                  <c:v>Мудрість</c:v>
                </c:pt>
                <c:pt idx="11">
                  <c:v>Жага перемоги, переможці</c:v>
                </c:pt>
                <c:pt idx="12">
                  <c:v>Щедрість</c:v>
                </c:pt>
                <c:pt idx="13">
                  <c:v>Упертість</c:v>
                </c:pt>
                <c:pt idx="14">
                  <c:v>Упевненість</c:v>
                </c:pt>
                <c:pt idx="15">
                  <c:v>Непокірність</c:v>
                </c:pt>
                <c:pt idx="16">
                  <c:v>Безстрашні</c:v>
                </c:pt>
                <c:pt idx="17">
                  <c:v>Оптимізм</c:v>
                </c:pt>
                <c:pt idx="18">
                  <c:v>Гідність</c:v>
                </c:pt>
                <c:pt idx="19">
                  <c:v>Рішучість</c:v>
                </c:pt>
                <c:pt idx="20">
                  <c:v>Господарність</c:v>
                </c:pt>
                <c:pt idx="21">
                  <c:v>Небайдужість</c:v>
                </c:pt>
              </c:strCache>
            </c:strRef>
          </c:cat>
          <c:val>
            <c:numRef>
              <c:f>Sheet1!$B$2:$B$46</c:f>
              <c:numCache>
                <c:formatCode>###0%</c:formatCode>
                <c:ptCount val="22"/>
                <c:pt idx="0">
                  <c:v>2.6182900121699947E-2</c:v>
                </c:pt>
                <c:pt idx="1">
                  <c:v>2.1812699829447141E-2</c:v>
                </c:pt>
                <c:pt idx="2">
                  <c:v>2.1643300091097505E-2</c:v>
                </c:pt>
                <c:pt idx="3">
                  <c:v>2.1464799900680363E-2</c:v>
                </c:pt>
                <c:pt idx="4">
                  <c:v>1.8997400243356253E-2</c:v>
                </c:pt>
                <c:pt idx="5">
                  <c:v>1.5745499897542346E-2</c:v>
                </c:pt>
                <c:pt idx="6">
                  <c:v>1.5293400082430261E-2</c:v>
                </c:pt>
                <c:pt idx="7">
                  <c:v>1.5151499975134019E-2</c:v>
                </c:pt>
                <c:pt idx="8">
                  <c:v>1.4182099956463747E-2</c:v>
                </c:pt>
                <c:pt idx="9">
                  <c:v>1.3953299778838447E-2</c:v>
                </c:pt>
                <c:pt idx="10">
                  <c:v>1.2923100116757263E-2</c:v>
                </c:pt>
                <c:pt idx="11">
                  <c:v>1.2523600119171353E-2</c:v>
                </c:pt>
                <c:pt idx="12">
                  <c:v>1.2336999985352978E-2</c:v>
                </c:pt>
                <c:pt idx="13">
                  <c:v>1.2303899708160149E-2</c:v>
                </c:pt>
                <c:pt idx="14">
                  <c:v>1.0733900012985001E-2</c:v>
                </c:pt>
                <c:pt idx="15">
                  <c:v>1.0253800036814918E-2</c:v>
                </c:pt>
                <c:pt idx="16">
                  <c:v>1.0170700120218999E-2</c:v>
                </c:pt>
                <c:pt idx="17" formatCode="####%">
                  <c:v>8.1096999812371364E-3</c:v>
                </c:pt>
                <c:pt idx="18" formatCode="####%">
                  <c:v>7.6731999533638127E-3</c:v>
                </c:pt>
                <c:pt idx="19" formatCode="####%">
                  <c:v>7.3102999196895183E-3</c:v>
                </c:pt>
                <c:pt idx="20" formatCode="####.0%">
                  <c:v>4.2760999212286153E-3</c:v>
                </c:pt>
                <c:pt idx="21" formatCode="####.0%">
                  <c:v>3.2243999846036163E-3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FBC-4C2B-859B-AADC19B8B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95589248"/>
        <c:axId val="195813760"/>
      </c:barChart>
      <c:catAx>
        <c:axId val="19558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13760"/>
        <c:crosses val="autoZero"/>
        <c:auto val="1"/>
        <c:lblAlgn val="ctr"/>
        <c:lblOffset val="100"/>
        <c:noMultiLvlLbl val="0"/>
      </c:catAx>
      <c:valAx>
        <c:axId val="195813760"/>
        <c:scaling>
          <c:orientation val="minMax"/>
          <c:max val="0.4"/>
        </c:scaling>
        <c:delete val="1"/>
        <c:axPos val="b"/>
        <c:numFmt formatCode="###0%" sourceLinked="1"/>
        <c:majorTickMark val="out"/>
        <c:minorTickMark val="none"/>
        <c:tickLblPos val="none"/>
        <c:crossAx val="195589248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10739547822661"/>
          <c:y val="0"/>
          <c:w val="0.54933868951892861"/>
          <c:h val="0.86338934407258261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Повністю довіряю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1"/>
                <c:pt idx="0">
                  <c:v>Ваша сім'я</c:v>
                </c:pt>
                <c:pt idx="2">
                  <c:v>Люди, з якими Ви особисто знайомі</c:v>
                </c:pt>
                <c:pt idx="4">
                  <c:v>Люди, що живуть по сусідству з Вами</c:v>
                </c:pt>
                <c:pt idx="6">
                  <c:v>Люди іншої національності</c:v>
                </c:pt>
                <c:pt idx="8">
                  <c:v>Люди іншої релігії\віри</c:v>
                </c:pt>
                <c:pt idx="10">
                  <c:v>Люди, з якими Ви уперше зустрілися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0.83947275318551429</c:v>
                </c:pt>
                <c:pt idx="1">
                  <c:v>0.79086076306888164</c:v>
                </c:pt>
                <c:pt idx="2">
                  <c:v>0.33831215531599385</c:v>
                </c:pt>
                <c:pt idx="3">
                  <c:v>0.11356710755210674</c:v>
                </c:pt>
                <c:pt idx="4">
                  <c:v>0.30349263243901964</c:v>
                </c:pt>
                <c:pt idx="5">
                  <c:v>0.14167152256637683</c:v>
                </c:pt>
                <c:pt idx="6">
                  <c:v>8.2086219224240864E-2</c:v>
                </c:pt>
                <c:pt idx="7">
                  <c:v>5.5024960932486398E-2</c:v>
                </c:pt>
                <c:pt idx="8">
                  <c:v>8.9513402986950166E-2</c:v>
                </c:pt>
                <c:pt idx="9">
                  <c:v>4.8598351600381923E-2</c:v>
                </c:pt>
                <c:pt idx="10">
                  <c:v>1.5132966591736172E-2</c:v>
                </c:pt>
                <c:pt idx="11">
                  <c:v>3.4287492670299291E-2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82-43E9-83BE-6E9CCBC900F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Скоріше довіряю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C28-485B-944A-C46793F8BF69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C28-485B-944A-C46793F8BF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1"/>
                <c:pt idx="0">
                  <c:v>Ваша сім'я</c:v>
                </c:pt>
                <c:pt idx="2">
                  <c:v>Люди, з якими Ви особисто знайомі</c:v>
                </c:pt>
                <c:pt idx="4">
                  <c:v>Люди, що живуть по сусідству з Вами</c:v>
                </c:pt>
                <c:pt idx="6">
                  <c:v>Люди іншої національності</c:v>
                </c:pt>
                <c:pt idx="8">
                  <c:v>Люди іншої релігії\віри</c:v>
                </c:pt>
                <c:pt idx="10">
                  <c:v>Люди, з якими Ви уперше зустрілися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0.11553044567428969</c:v>
                </c:pt>
                <c:pt idx="1">
                  <c:v>0.16898162056800531</c:v>
                </c:pt>
                <c:pt idx="2">
                  <c:v>0.51202097345218522</c:v>
                </c:pt>
                <c:pt idx="3">
                  <c:v>0.63407288238006332</c:v>
                </c:pt>
                <c:pt idx="4">
                  <c:v>0.44334232458639183</c:v>
                </c:pt>
                <c:pt idx="5">
                  <c:v>0.61448913862684351</c:v>
                </c:pt>
                <c:pt idx="6">
                  <c:v>0.46662027368027059</c:v>
                </c:pt>
                <c:pt idx="7">
                  <c:v>0.35701867822299527</c:v>
                </c:pt>
                <c:pt idx="8">
                  <c:v>0.3873448476897981</c:v>
                </c:pt>
                <c:pt idx="9">
                  <c:v>0.35059163745936117</c:v>
                </c:pt>
                <c:pt idx="10">
                  <c:v>0.2190077185248733</c:v>
                </c:pt>
                <c:pt idx="11">
                  <c:v>0.23686934220205749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82-43E9-83BE-6E9CCBC900F0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 Скоріше не довіряю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1"/>
                <c:pt idx="0">
                  <c:v>Ваша сім'я</c:v>
                </c:pt>
                <c:pt idx="2">
                  <c:v>Люди, з якими Ви особисто знайомі</c:v>
                </c:pt>
                <c:pt idx="4">
                  <c:v>Люди, що живуть по сусідству з Вами</c:v>
                </c:pt>
                <c:pt idx="6">
                  <c:v>Люди іншої національності</c:v>
                </c:pt>
                <c:pt idx="8">
                  <c:v>Люди іншої релігії\віри</c:v>
                </c:pt>
                <c:pt idx="10">
                  <c:v>Люди, з якими Ви уперше зустрілися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3.3202226998863833E-2</c:v>
                </c:pt>
                <c:pt idx="1">
                  <c:v>2.1775388770954401E-2</c:v>
                </c:pt>
                <c:pt idx="2">
                  <c:v>0.11585504553725116</c:v>
                </c:pt>
                <c:pt idx="3">
                  <c:v>0.18888786857054932</c:v>
                </c:pt>
                <c:pt idx="4">
                  <c:v>0.17174322197158765</c:v>
                </c:pt>
                <c:pt idx="5">
                  <c:v>0.1853557564818282</c:v>
                </c:pt>
                <c:pt idx="6">
                  <c:v>0.26897960807066867</c:v>
                </c:pt>
                <c:pt idx="7">
                  <c:v>0.27669014104413525</c:v>
                </c:pt>
                <c:pt idx="8">
                  <c:v>0.31621110440618877</c:v>
                </c:pt>
                <c:pt idx="9">
                  <c:v>0.2885005778945085</c:v>
                </c:pt>
                <c:pt idx="10">
                  <c:v>0.423637667691872</c:v>
                </c:pt>
                <c:pt idx="11">
                  <c:v>0.41328244230666206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D0-2D45-AFB5-953D0DE4DCA9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Зовсім не довіряю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ED0-2D45-AFB5-953D0DE4D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ED0-2D45-AFB5-953D0DE4D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1"/>
                <c:pt idx="0">
                  <c:v>Ваша сім'я</c:v>
                </c:pt>
                <c:pt idx="2">
                  <c:v>Люди, з якими Ви особисто знайомі</c:v>
                </c:pt>
                <c:pt idx="4">
                  <c:v>Люди, що живуть по сусідству з Вами</c:v>
                </c:pt>
                <c:pt idx="6">
                  <c:v>Люди іншої національності</c:v>
                </c:pt>
                <c:pt idx="8">
                  <c:v>Люди іншої релігії\віри</c:v>
                </c:pt>
                <c:pt idx="10">
                  <c:v>Люди, з якими Ви уперше зустрілися</c:v>
                </c:pt>
              </c:strCache>
            </c:strRef>
          </c:cat>
          <c:val>
            <c:numRef>
              <c:f>Лист1!$E$2:$E$13</c:f>
              <c:numCache>
                <c:formatCode>0%</c:formatCode>
                <c:ptCount val="12"/>
                <c:pt idx="0">
                  <c:v>3.4169925052504979E-3</c:v>
                </c:pt>
                <c:pt idx="1">
                  <c:v>6.8616937060502429E-3</c:v>
                </c:pt>
                <c:pt idx="2">
                  <c:v>2.7676639233098804E-2</c:v>
                </c:pt>
                <c:pt idx="3">
                  <c:v>4.964302368069326E-2</c:v>
                </c:pt>
                <c:pt idx="4">
                  <c:v>6.770125110143449E-2</c:v>
                </c:pt>
                <c:pt idx="5">
                  <c:v>4.382572326501432E-2</c:v>
                </c:pt>
                <c:pt idx="6">
                  <c:v>0.12208543146357111</c:v>
                </c:pt>
                <c:pt idx="7">
                  <c:v>0.14227188239223035</c:v>
                </c:pt>
                <c:pt idx="8">
                  <c:v>0.15196266570273231</c:v>
                </c:pt>
                <c:pt idx="9">
                  <c:v>0.13738965930801597</c:v>
                </c:pt>
                <c:pt idx="10">
                  <c:v>0.32275269017694397</c:v>
                </c:pt>
                <c:pt idx="11">
                  <c:v>0.25563851130764986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ED0-2D45-AFB5-953D0DE4DCA9}"/>
            </c:ext>
          </c:extLst>
        </c:ser>
        <c:ser>
          <c:idx val="5"/>
          <c:order val="4"/>
          <c:tx>
            <c:strRef>
              <c:f>Лист1!$F$1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ED0-2D45-AFB5-953D0DE4DCA9}"/>
                </c:ext>
              </c:extLst>
            </c:dLbl>
            <c:dLbl>
              <c:idx val="1"/>
              <c:layout>
                <c:manualLayout>
                  <c:x val="1.1378403985109488E-2"/>
                  <c:y val="-1.361466680825920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94135671120946E-2"/>
                      <c:h val="6.04654582288407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ED0-2D45-AFB5-953D0DE4DCA9}"/>
                </c:ext>
              </c:extLst>
            </c:dLbl>
            <c:dLbl>
              <c:idx val="3"/>
              <c:layout>
                <c:manualLayout>
                  <c:x val="5.6891739946511814E-3"/>
                  <c:y val="3.4583976626340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7ED0-2D45-AFB5-953D0DE4DC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ED0-2D45-AFB5-953D0DE4DCA9}"/>
                </c:ext>
              </c:extLst>
            </c:dLbl>
            <c:dLbl>
              <c:idx val="5"/>
              <c:layout>
                <c:manualLayout>
                  <c:x val="1.137834798930266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ED0-2D45-AFB5-953D0DE4D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1"/>
                <c:pt idx="0">
                  <c:v>Ваша сім'я</c:v>
                </c:pt>
                <c:pt idx="2">
                  <c:v>Люди, з якими Ви особисто знайомі</c:v>
                </c:pt>
                <c:pt idx="4">
                  <c:v>Люди, що живуть по сусідству з Вами</c:v>
                </c:pt>
                <c:pt idx="6">
                  <c:v>Люди іншої національності</c:v>
                </c:pt>
                <c:pt idx="8">
                  <c:v>Люди іншої релігії\віри</c:v>
                </c:pt>
                <c:pt idx="10">
                  <c:v>Люди, з якими Ви уперше зустрілися</c:v>
                </c:pt>
              </c:strCache>
            </c:strRef>
          </c:cat>
          <c:val>
            <c:numRef>
              <c:f>Лист1!$F$2:$F$13</c:f>
              <c:numCache>
                <c:formatCode>0%</c:formatCode>
                <c:ptCount val="12"/>
                <c:pt idx="0">
                  <c:v>8.3775816360816754E-3</c:v>
                </c:pt>
                <c:pt idx="1">
                  <c:v>1.1520533886105045E-2</c:v>
                </c:pt>
                <c:pt idx="2">
                  <c:v>6.1351864614710271E-3</c:v>
                </c:pt>
                <c:pt idx="3">
                  <c:v>1.382911781658578E-2</c:v>
                </c:pt>
                <c:pt idx="4">
                  <c:v>1.3720569901566324E-2</c:v>
                </c:pt>
                <c:pt idx="5">
                  <c:v>1.46578590599356E-2</c:v>
                </c:pt>
                <c:pt idx="6">
                  <c:v>6.022846756124877E-2</c:v>
                </c:pt>
                <c:pt idx="7">
                  <c:v>0.16899433740815178</c:v>
                </c:pt>
                <c:pt idx="8">
                  <c:v>5.4967979214330637E-2</c:v>
                </c:pt>
                <c:pt idx="9">
                  <c:v>0.17491977373773199</c:v>
                </c:pt>
                <c:pt idx="10">
                  <c:v>1.9468957014574479E-2</c:v>
                </c:pt>
                <c:pt idx="11">
                  <c:v>5.9922211513330978E-2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D0-2D45-AFB5-953D0DE4D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8335360"/>
        <c:axId val="158337280"/>
      </c:barChart>
      <c:catAx>
        <c:axId val="1583353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58337280"/>
        <c:crosses val="autoZero"/>
        <c:auto val="1"/>
        <c:lblAlgn val="ctr"/>
        <c:lblOffset val="100"/>
        <c:noMultiLvlLbl val="0"/>
      </c:catAx>
      <c:valAx>
        <c:axId val="158337280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1583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446559841599074"/>
          <c:y val="0.86409458381325033"/>
          <c:w val="0.77336010679520328"/>
          <c:h val="0.13590541618674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13755855710473"/>
          <c:y val="1.7684577192572482E-2"/>
          <c:w val="0.81886244144289522"/>
          <c:h val="0.9656082274383308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rgbClr val="922428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003A4AE2-CC4A-0142-9D87-863DB0D03882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DC-6E49-BD4D-1113BFB78B1C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DF-495B-9C37-FB701EF62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Лист1!$B$2:$B$18</c:f>
              <c:numCache>
                <c:formatCode>0%</c:formatCode>
                <c:ptCount val="17"/>
                <c:pt idx="0">
                  <c:v>9.8000000000000004E-2</c:v>
                </c:pt>
                <c:pt idx="1">
                  <c:v>2.1999999999999999E-2</c:v>
                </c:pt>
                <c:pt idx="2">
                  <c:v>3.1E-2</c:v>
                </c:pt>
                <c:pt idx="3">
                  <c:v>2.1999999999999999E-2</c:v>
                </c:pt>
                <c:pt idx="4">
                  <c:v>0</c:v>
                </c:pt>
                <c:pt idx="5">
                  <c:v>4.0000000000000001E-3</c:v>
                </c:pt>
                <c:pt idx="6">
                  <c:v>4.0000000000000001E-3</c:v>
                </c:pt>
                <c:pt idx="7">
                  <c:v>5.0000000000000001E-3</c:v>
                </c:pt>
                <c:pt idx="8">
                  <c:v>1E-3</c:v>
                </c:pt>
                <c:pt idx="9">
                  <c:v>8.0000000000000002E-3</c:v>
                </c:pt>
                <c:pt idx="10">
                  <c:v>3.0000000000000001E-3</c:v>
                </c:pt>
                <c:pt idx="11">
                  <c:v>8.9999999999999993E-3</c:v>
                </c:pt>
                <c:pt idx="12">
                  <c:v>1.0999999999999999E-2</c:v>
                </c:pt>
                <c:pt idx="13">
                  <c:v>6.0000000000000001E-3</c:v>
                </c:pt>
                <c:pt idx="14">
                  <c:v>3.4000000000000002E-2</c:v>
                </c:pt>
                <c:pt idx="15">
                  <c:v>4.8000000000000001E-2</c:v>
                </c:pt>
                <c:pt idx="16">
                  <c:v>0.69299999999999995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9-4325-B809-EF35A8890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Стовпець3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Лист1!$C$2:$C$18</c:f>
              <c:numCache>
                <c:formatCode>0%</c:formatCode>
                <c:ptCount val="17"/>
                <c:pt idx="0">
                  <c:v>0.90200000000000002</c:v>
                </c:pt>
                <c:pt idx="1">
                  <c:v>0.97799999999999998</c:v>
                </c:pt>
                <c:pt idx="2">
                  <c:v>0.96899999999999997</c:v>
                </c:pt>
                <c:pt idx="3">
                  <c:v>0.97799999999999998</c:v>
                </c:pt>
                <c:pt idx="4">
                  <c:v>1</c:v>
                </c:pt>
                <c:pt idx="5">
                  <c:v>0.996</c:v>
                </c:pt>
                <c:pt idx="6">
                  <c:v>0.996</c:v>
                </c:pt>
                <c:pt idx="7">
                  <c:v>0.995</c:v>
                </c:pt>
                <c:pt idx="8">
                  <c:v>0.999</c:v>
                </c:pt>
                <c:pt idx="9">
                  <c:v>0.99199999999999999</c:v>
                </c:pt>
                <c:pt idx="10">
                  <c:v>0.997</c:v>
                </c:pt>
                <c:pt idx="11">
                  <c:v>0.99099999999999999</c:v>
                </c:pt>
                <c:pt idx="12">
                  <c:v>0.98899999999999999</c:v>
                </c:pt>
                <c:pt idx="13">
                  <c:v>0.99399999999999999</c:v>
                </c:pt>
                <c:pt idx="14">
                  <c:v>0.96599999999999997</c:v>
                </c:pt>
                <c:pt idx="15">
                  <c:v>0.95199999999999996</c:v>
                </c:pt>
                <c:pt idx="16">
                  <c:v>0.30700000000000005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9-4325-B809-EF35A8890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Aug.22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461CAA68-0BDD-4A44-BB22-E8571866DDE9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3DC-6E49-BD4D-1113BFB78B1C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DF-495B-9C37-FB701EF62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Лист1!$D$2:$D$18</c:f>
              <c:numCache>
                <c:formatCode>###0%</c:formatCode>
                <c:ptCount val="17"/>
                <c:pt idx="0">
                  <c:v>8.9592202955335265E-2</c:v>
                </c:pt>
                <c:pt idx="1">
                  <c:v>2.4496946243927297E-2</c:v>
                </c:pt>
                <c:pt idx="2">
                  <c:v>1.2106873301613939E-2</c:v>
                </c:pt>
                <c:pt idx="3">
                  <c:v>1.8873158462494429E-2</c:v>
                </c:pt>
                <c:pt idx="4">
                  <c:v>8.1479823079050339E-4</c:v>
                </c:pt>
                <c:pt idx="5">
                  <c:v>2.9825933498575179E-3</c:v>
                </c:pt>
                <c:pt idx="6">
                  <c:v>3.5617921045057971E-3</c:v>
                </c:pt>
                <c:pt idx="7">
                  <c:v>4.516490026302473E-3</c:v>
                </c:pt>
                <c:pt idx="8">
                  <c:v>6.118386512082602E-3</c:v>
                </c:pt>
                <c:pt idx="9">
                  <c:v>8.4965812428137184E-3</c:v>
                </c:pt>
                <c:pt idx="10">
                  <c:v>8.5384812191199935E-3</c:v>
                </c:pt>
                <c:pt idx="11">
                  <c:v>1.2964071590579784E-2</c:v>
                </c:pt>
                <c:pt idx="12">
                  <c:v>1.4805767346134573E-2</c:v>
                </c:pt>
                <c:pt idx="13">
                  <c:v>1.4883767183529168E-2</c:v>
                </c:pt>
                <c:pt idx="14">
                  <c:v>5.0478789008927022E-2</c:v>
                </c:pt>
                <c:pt idx="15">
                  <c:v>5.2597384684930318E-2</c:v>
                </c:pt>
                <c:pt idx="16">
                  <c:v>0.67417191653705555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9-4325-B809-EF35A8890A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Aug.222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Лист1!$E$2:$E$18</c:f>
              <c:numCache>
                <c:formatCode>###0%</c:formatCode>
                <c:ptCount val="17"/>
                <c:pt idx="0">
                  <c:v>0.91040779704466468</c:v>
                </c:pt>
                <c:pt idx="1">
                  <c:v>0.97550305375607271</c:v>
                </c:pt>
                <c:pt idx="2">
                  <c:v>0.98789312669838603</c:v>
                </c:pt>
                <c:pt idx="3">
                  <c:v>0.98112684153750562</c:v>
                </c:pt>
                <c:pt idx="4">
                  <c:v>0.99918520176920944</c:v>
                </c:pt>
                <c:pt idx="5">
                  <c:v>0.99701740665014249</c:v>
                </c:pt>
                <c:pt idx="6">
                  <c:v>0.9964382078954942</c:v>
                </c:pt>
                <c:pt idx="7">
                  <c:v>0.9954835099736975</c:v>
                </c:pt>
                <c:pt idx="8">
                  <c:v>0.99388161348791737</c:v>
                </c:pt>
                <c:pt idx="9">
                  <c:v>0.99150341875718628</c:v>
                </c:pt>
                <c:pt idx="10">
                  <c:v>0.99146151878087996</c:v>
                </c:pt>
                <c:pt idx="11">
                  <c:v>0.98703592840942023</c:v>
                </c:pt>
                <c:pt idx="12">
                  <c:v>0.98519423265386541</c:v>
                </c:pt>
                <c:pt idx="13">
                  <c:v>0.98511623281647087</c:v>
                </c:pt>
                <c:pt idx="14">
                  <c:v>0.94952121099107301</c:v>
                </c:pt>
                <c:pt idx="15">
                  <c:v>0.94740261531506964</c:v>
                </c:pt>
                <c:pt idx="16">
                  <c:v>0.32582808346294445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9-4325-B809-EF35A8890A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Jul.22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1C402415-F7B5-FC4F-8EB1-64311B552A27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567-8944-B10A-363BC742A2D8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8DF-495B-9C37-FB701EF62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Лист1!$F$2:$F$18</c:f>
              <c:numCache>
                <c:formatCode>###0%</c:formatCode>
                <c:ptCount val="17"/>
                <c:pt idx="0">
                  <c:v>0.10396287006266283</c:v>
                </c:pt>
                <c:pt idx="1">
                  <c:v>3.9919203721134916E-2</c:v>
                </c:pt>
                <c:pt idx="2">
                  <c:v>7.4994193587264715E-3</c:v>
                </c:pt>
                <c:pt idx="3">
                  <c:v>6.1122158752281441E-3</c:v>
                </c:pt>
                <c:pt idx="4">
                  <c:v>6.6427172187485664E-3</c:v>
                </c:pt>
                <c:pt idx="5">
                  <c:v>9.8438255289902393E-3</c:v>
                </c:pt>
                <c:pt idx="6">
                  <c:v>2.9603077210197371E-3</c:v>
                </c:pt>
                <c:pt idx="7">
                  <c:v>7.7362200188548728E-3</c:v>
                </c:pt>
                <c:pt idx="8">
                  <c:v>4.355411373677693E-3</c:v>
                </c:pt>
                <c:pt idx="9">
                  <c:v>6.9345180587560571E-3</c:v>
                </c:pt>
                <c:pt idx="10">
                  <c:v>9.9394258459876966E-3</c:v>
                </c:pt>
                <c:pt idx="11">
                  <c:v>1.4623738113547707E-2</c:v>
                </c:pt>
                <c:pt idx="12">
                  <c:v>1.9847251492175276E-2</c:v>
                </c:pt>
                <c:pt idx="13">
                  <c:v>6.0173155569979543E-3</c:v>
                </c:pt>
                <c:pt idx="14">
                  <c:v>4.247251023025899E-2</c:v>
                </c:pt>
                <c:pt idx="15">
                  <c:v>5.7458149494628463E-2</c:v>
                </c:pt>
                <c:pt idx="16">
                  <c:v>0.65367490032860442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9-4325-B809-EF35A8890AC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Jul.222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Лист1!$G$2:$G$18</c:f>
              <c:numCache>
                <c:formatCode>###0%</c:formatCode>
                <c:ptCount val="17"/>
                <c:pt idx="0">
                  <c:v>0.8960371299373372</c:v>
                </c:pt>
                <c:pt idx="1">
                  <c:v>0.96008079627886511</c:v>
                </c:pt>
                <c:pt idx="2">
                  <c:v>0.99250058064127356</c:v>
                </c:pt>
                <c:pt idx="3">
                  <c:v>0.99388778412477186</c:v>
                </c:pt>
                <c:pt idx="4">
                  <c:v>0.99335728278125146</c:v>
                </c:pt>
                <c:pt idx="5">
                  <c:v>0.99015617447100979</c:v>
                </c:pt>
                <c:pt idx="6">
                  <c:v>0.99703969227898026</c:v>
                </c:pt>
                <c:pt idx="7">
                  <c:v>0.99226377998114512</c:v>
                </c:pt>
                <c:pt idx="8">
                  <c:v>0.99564458862632232</c:v>
                </c:pt>
                <c:pt idx="9">
                  <c:v>0.99306548194124389</c:v>
                </c:pt>
                <c:pt idx="10">
                  <c:v>0.99006057415401227</c:v>
                </c:pt>
                <c:pt idx="11">
                  <c:v>0.98537626188645233</c:v>
                </c:pt>
                <c:pt idx="12">
                  <c:v>0.98015274850782474</c:v>
                </c:pt>
                <c:pt idx="13">
                  <c:v>0.99398268444300208</c:v>
                </c:pt>
                <c:pt idx="14">
                  <c:v>0.957527489769741</c:v>
                </c:pt>
                <c:pt idx="15">
                  <c:v>0.94254185050537154</c:v>
                </c:pt>
                <c:pt idx="16">
                  <c:v>0.34632509967139558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0-754C-AE42-1E8CBAF40A2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Червень 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 </a:t>
                    </a:r>
                    <a:fld id="{9C5B0CD4-5167-7F4C-A42B-2339698EFC55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67-8944-B10A-363BC742A2D8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DF-495B-9C37-FB701EF62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Лист1!$H$2:$H$18</c:f>
              <c:numCache>
                <c:formatCode>###0%</c:formatCode>
                <c:ptCount val="17"/>
                <c:pt idx="0">
                  <c:v>8.7050821880542431E-2</c:v>
                </c:pt>
                <c:pt idx="1">
                  <c:v>4.3822660492619493E-2</c:v>
                </c:pt>
                <c:pt idx="2">
                  <c:v>6.5079940351999779E-3</c:v>
                </c:pt>
                <c:pt idx="3">
                  <c:v>1.2126589253578323E-2</c:v>
                </c:pt>
                <c:pt idx="4">
                  <c:v>1.0172990934379049E-3</c:v>
                </c:pt>
                <c:pt idx="5">
                  <c:v>8.2925925962640968E-3</c:v>
                </c:pt>
                <c:pt idx="6">
                  <c:v>8.0349927294380509E-4</c:v>
                </c:pt>
                <c:pt idx="7">
                  <c:v>2.5709976344520224E-3</c:v>
                </c:pt>
                <c:pt idx="8">
                  <c:v>3.5808967881039259E-3</c:v>
                </c:pt>
                <c:pt idx="9">
                  <c:v>1.0927090339460386E-2</c:v>
                </c:pt>
                <c:pt idx="10">
                  <c:v>8.8331919621422172E-3</c:v>
                </c:pt>
                <c:pt idx="11">
                  <c:v>1.8067383973418803E-2</c:v>
                </c:pt>
                <c:pt idx="12">
                  <c:v>8.0964926124134032E-3</c:v>
                </c:pt>
                <c:pt idx="13">
                  <c:v>6.6217938921206785E-3</c:v>
                </c:pt>
                <c:pt idx="14">
                  <c:v>2.9571573414377259E-2</c:v>
                </c:pt>
                <c:pt idx="15">
                  <c:v>5.0163954985360186E-2</c:v>
                </c:pt>
                <c:pt idx="16">
                  <c:v>0.70194516777356508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0-754C-AE42-1E8CBAF40A2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Червень 2023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Лист1!$I$2:$I$18</c:f>
              <c:numCache>
                <c:formatCode>###0%</c:formatCode>
                <c:ptCount val="17"/>
                <c:pt idx="0">
                  <c:v>0.91294917811945753</c:v>
                </c:pt>
                <c:pt idx="1">
                  <c:v>0.95617733950738049</c:v>
                </c:pt>
                <c:pt idx="2">
                  <c:v>0.99349200596480003</c:v>
                </c:pt>
                <c:pt idx="3">
                  <c:v>0.98787341074642165</c:v>
                </c:pt>
                <c:pt idx="4">
                  <c:v>0.99898270090656205</c:v>
                </c:pt>
                <c:pt idx="5">
                  <c:v>0.99170740740373586</c:v>
                </c:pt>
                <c:pt idx="6">
                  <c:v>0.99919650072705624</c:v>
                </c:pt>
                <c:pt idx="7">
                  <c:v>0.99742900236554799</c:v>
                </c:pt>
                <c:pt idx="8">
                  <c:v>0.99641910321189608</c:v>
                </c:pt>
                <c:pt idx="9">
                  <c:v>0.98907290966053962</c:v>
                </c:pt>
                <c:pt idx="10">
                  <c:v>0.99116680803785773</c:v>
                </c:pt>
                <c:pt idx="11">
                  <c:v>0.98193261602658122</c:v>
                </c:pt>
                <c:pt idx="12">
                  <c:v>0.99190350738758659</c:v>
                </c:pt>
                <c:pt idx="13">
                  <c:v>0.9933782061078793</c:v>
                </c:pt>
                <c:pt idx="14">
                  <c:v>0.97042842658562278</c:v>
                </c:pt>
                <c:pt idx="15">
                  <c:v>0.94983604501463981</c:v>
                </c:pt>
                <c:pt idx="16">
                  <c:v>0.29805483222643492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80-754C-AE42-1E8CBAF40A2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Травень 2022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Лист1!$J$2:$J$18</c:f>
              <c:numCache>
                <c:formatCode>###0%</c:formatCode>
                <c:ptCount val="17"/>
                <c:pt idx="0">
                  <c:v>0.1257762037609251</c:v>
                </c:pt>
                <c:pt idx="1">
                  <c:v>2.745875638385108E-2</c:v>
                </c:pt>
                <c:pt idx="2">
                  <c:v>3.5397895728293879E-3</c:v>
                </c:pt>
                <c:pt idx="3">
                  <c:v>1.1958748539941211E-2</c:v>
                </c:pt>
                <c:pt idx="4">
                  <c:v>0</c:v>
                </c:pt>
                <c:pt idx="5">
                  <c:v>6.5752491723814095E-3</c:v>
                </c:pt>
                <c:pt idx="6">
                  <c:v>4.613299453852548E-3</c:v>
                </c:pt>
                <c:pt idx="7">
                  <c:v>1.4600898359147807E-3</c:v>
                </c:pt>
                <c:pt idx="8">
                  <c:v>1.7969497483837367E-3</c:v>
                </c:pt>
                <c:pt idx="9">
                  <c:v>1.5234178226016916E-2</c:v>
                </c:pt>
                <c:pt idx="10">
                  <c:v>1.5285908285810983E-2</c:v>
                </c:pt>
                <c:pt idx="11">
                  <c:v>5.0924492992155453E-3</c:v>
                </c:pt>
                <c:pt idx="12">
                  <c:v>9.7069986921084084E-3</c:v>
                </c:pt>
                <c:pt idx="13">
                  <c:v>5.8126392237434236E-3</c:v>
                </c:pt>
                <c:pt idx="14">
                  <c:v>3.2287705503794784E-2</c:v>
                </c:pt>
                <c:pt idx="15">
                  <c:v>2.7459816616232965E-2</c:v>
                </c:pt>
                <c:pt idx="16">
                  <c:v>0.70594121768499773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80-754C-AE42-1E8CBAF40A2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Травень 2023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Лист1!$K$2:$K$18</c:f>
              <c:numCache>
                <c:formatCode>###0%</c:formatCode>
                <c:ptCount val="17"/>
                <c:pt idx="0">
                  <c:v>0.87422379623907487</c:v>
                </c:pt>
                <c:pt idx="1">
                  <c:v>0.97254124361614891</c:v>
                </c:pt>
                <c:pt idx="2">
                  <c:v>0.99646021042717059</c:v>
                </c:pt>
                <c:pt idx="3">
                  <c:v>0.98804125146005883</c:v>
                </c:pt>
                <c:pt idx="4">
                  <c:v>1</c:v>
                </c:pt>
                <c:pt idx="5">
                  <c:v>0.99342475082761861</c:v>
                </c:pt>
                <c:pt idx="6">
                  <c:v>0.99538670054614742</c:v>
                </c:pt>
                <c:pt idx="7">
                  <c:v>0.99853991016408516</c:v>
                </c:pt>
                <c:pt idx="8">
                  <c:v>0.99820305025161626</c:v>
                </c:pt>
                <c:pt idx="9">
                  <c:v>0.98476582177398309</c:v>
                </c:pt>
                <c:pt idx="10">
                  <c:v>0.984714091714189</c:v>
                </c:pt>
                <c:pt idx="11">
                  <c:v>0.9949075507007844</c:v>
                </c:pt>
                <c:pt idx="12">
                  <c:v>0.99029300130789155</c:v>
                </c:pt>
                <c:pt idx="13">
                  <c:v>0.99418736077625658</c:v>
                </c:pt>
                <c:pt idx="14">
                  <c:v>0.96771229449620522</c:v>
                </c:pt>
                <c:pt idx="15">
                  <c:v>0.97254018338376702</c:v>
                </c:pt>
                <c:pt idx="16">
                  <c:v>0.29405878231500227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7-8944-B10A-363BC742A2D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Квітень 2022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Лист1!$L$2:$L$18</c:f>
              <c:numCache>
                <c:formatCode>###0%</c:formatCode>
                <c:ptCount val="17"/>
                <c:pt idx="0">
                  <c:v>4.8880100030201691E-2</c:v>
                </c:pt>
                <c:pt idx="1">
                  <c:v>2.1118799989175527E-2</c:v>
                </c:pt>
                <c:pt idx="2">
                  <c:v>1.8849999610822648E-3</c:v>
                </c:pt>
                <c:pt idx="3">
                  <c:v>7.1651998774331501E-3</c:v>
                </c:pt>
                <c:pt idx="4">
                  <c:v>8.0870002526239318E-4</c:v>
                </c:pt>
                <c:pt idx="5">
                  <c:v>6.8972999468961283E-3</c:v>
                </c:pt>
                <c:pt idx="6">
                  <c:v>1.672399998084992E-3</c:v>
                </c:pt>
                <c:pt idx="7">
                  <c:v>5.0786000501540154E-3</c:v>
                </c:pt>
                <c:pt idx="8">
                  <c:v>1.1707000138992147E-3</c:v>
                </c:pt>
                <c:pt idx="9">
                  <c:v>1.7010300148355282E-2</c:v>
                </c:pt>
                <c:pt idx="10">
                  <c:v>1.0214700045484611E-2</c:v>
                </c:pt>
                <c:pt idx="11">
                  <c:v>1.3912100228796624E-2</c:v>
                </c:pt>
                <c:pt idx="12">
                  <c:v>2.193699998153828E-2</c:v>
                </c:pt>
                <c:pt idx="13">
                  <c:v>6.4853000357341694E-3</c:v>
                </c:pt>
                <c:pt idx="14">
                  <c:v>1.2512799951250732E-2</c:v>
                </c:pt>
                <c:pt idx="15">
                  <c:v>6.0468800185725563E-2</c:v>
                </c:pt>
                <c:pt idx="16">
                  <c:v>0.7627821995309253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7-8944-B10A-363BC742A2D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Квітень 2023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Лист1!$M$2:$M$18</c:f>
              <c:numCache>
                <c:formatCode>###0%</c:formatCode>
                <c:ptCount val="17"/>
                <c:pt idx="0">
                  <c:v>0.95111989996979829</c:v>
                </c:pt>
                <c:pt idx="1">
                  <c:v>0.97888120001082446</c:v>
                </c:pt>
                <c:pt idx="2">
                  <c:v>0.99811500003891773</c:v>
                </c:pt>
                <c:pt idx="3">
                  <c:v>0.99283480012256686</c:v>
                </c:pt>
                <c:pt idx="4">
                  <c:v>0.99919129997473766</c:v>
                </c:pt>
                <c:pt idx="5">
                  <c:v>0.99310270005310386</c:v>
                </c:pt>
                <c:pt idx="6">
                  <c:v>0.99832760000191501</c:v>
                </c:pt>
                <c:pt idx="7">
                  <c:v>0.99492139994984596</c:v>
                </c:pt>
                <c:pt idx="8">
                  <c:v>0.99882929998610082</c:v>
                </c:pt>
                <c:pt idx="9">
                  <c:v>0.98298969985164475</c:v>
                </c:pt>
                <c:pt idx="10">
                  <c:v>0.98978529995451536</c:v>
                </c:pt>
                <c:pt idx="11">
                  <c:v>0.98608789977120337</c:v>
                </c:pt>
                <c:pt idx="12">
                  <c:v>0.97806300001846169</c:v>
                </c:pt>
                <c:pt idx="13">
                  <c:v>0.99351469996426578</c:v>
                </c:pt>
                <c:pt idx="14">
                  <c:v>0.98748720004874924</c:v>
                </c:pt>
                <c:pt idx="15">
                  <c:v>0.93953119981427446</c:v>
                </c:pt>
                <c:pt idx="16">
                  <c:v>0.2372178004690747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7-8944-B10A-363BC742A2D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Березень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Лист1!$N$2:$N$18</c:f>
              <c:numCache>
                <c:formatCode>###0%</c:formatCode>
                <c:ptCount val="17"/>
                <c:pt idx="0">
                  <c:v>6.0728227214445131E-2</c:v>
                </c:pt>
                <c:pt idx="1">
                  <c:v>1.5994780795811302E-2</c:v>
                </c:pt>
                <c:pt idx="2">
                  <c:v>3.0294964054392178E-3</c:v>
                </c:pt>
                <c:pt idx="3">
                  <c:v>7.7486905839616342E-3</c:v>
                </c:pt>
                <c:pt idx="4">
                  <c:v>7.3769910109392411E-4</c:v>
                </c:pt>
                <c:pt idx="5">
                  <c:v>1.4581382555532771E-2</c:v>
                </c:pt>
                <c:pt idx="6">
                  <c:v>1.093998670310728E-3</c:v>
                </c:pt>
                <c:pt idx="7">
                  <c:v>4.0988950762506117E-3</c:v>
                </c:pt>
                <c:pt idx="8">
                  <c:v>7.3769910109392411E-4</c:v>
                </c:pt>
                <c:pt idx="9">
                  <c:v>1.1217486582611689E-2</c:v>
                </c:pt>
                <c:pt idx="10">
                  <c:v>9.8677880478597532E-3</c:v>
                </c:pt>
                <c:pt idx="11">
                  <c:v>2.023827579206916E-2</c:v>
                </c:pt>
                <c:pt idx="12">
                  <c:v>1.9497376640643001E-2</c:v>
                </c:pt>
                <c:pt idx="13">
                  <c:v>9.2291888514653385E-3</c:v>
                </c:pt>
                <c:pt idx="14">
                  <c:v>1.7974478451294341E-2</c:v>
                </c:pt>
                <c:pt idx="15">
                  <c:v>5.4730134392877744E-2</c:v>
                </c:pt>
                <c:pt idx="16">
                  <c:v>0.74800790229569702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67-8944-B10A-363BC742A2D8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Березень 2023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Лист1!$O$2:$O$18</c:f>
              <c:numCache>
                <c:formatCode>###0%</c:formatCode>
                <c:ptCount val="17"/>
                <c:pt idx="0">
                  <c:v>0.93927177278555485</c:v>
                </c:pt>
                <c:pt idx="1">
                  <c:v>0.98400521920418871</c:v>
                </c:pt>
                <c:pt idx="2">
                  <c:v>0.99697050359456074</c:v>
                </c:pt>
                <c:pt idx="3">
                  <c:v>0.99225130941603834</c:v>
                </c:pt>
                <c:pt idx="4">
                  <c:v>0.99926230089890611</c:v>
                </c:pt>
                <c:pt idx="5">
                  <c:v>0.98541861744446724</c:v>
                </c:pt>
                <c:pt idx="6">
                  <c:v>0.99890600132968932</c:v>
                </c:pt>
                <c:pt idx="7">
                  <c:v>0.99590110492374939</c:v>
                </c:pt>
                <c:pt idx="8">
                  <c:v>0.99926230089890611</c:v>
                </c:pt>
                <c:pt idx="9">
                  <c:v>0.98878251341738832</c:v>
                </c:pt>
                <c:pt idx="10">
                  <c:v>0.9901322119521403</c:v>
                </c:pt>
                <c:pt idx="11">
                  <c:v>0.97976172420793084</c:v>
                </c:pt>
                <c:pt idx="12">
                  <c:v>0.98050262335935701</c:v>
                </c:pt>
                <c:pt idx="13">
                  <c:v>0.99077081114853471</c:v>
                </c:pt>
                <c:pt idx="14">
                  <c:v>0.9820255215487057</c:v>
                </c:pt>
                <c:pt idx="15">
                  <c:v>0.94526986560712223</c:v>
                </c:pt>
                <c:pt idx="16">
                  <c:v>0.25199209770430298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D-463D-BD65-4AD231512D08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Лютий 2022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Лист1!$P$2:$P$18</c:f>
              <c:numCache>
                <c:formatCode>###0%</c:formatCode>
                <c:ptCount val="17"/>
                <c:pt idx="0">
                  <c:v>0.08</c:v>
                </c:pt>
                <c:pt idx="1">
                  <c:v>0.08</c:v>
                </c:pt>
                <c:pt idx="2">
                  <c:v>2.0190085712909769E-2</c:v>
                </c:pt>
                <c:pt idx="3">
                  <c:v>1.3951490200821997E-2</c:v>
                </c:pt>
                <c:pt idx="4">
                  <c:v>0</c:v>
                </c:pt>
                <c:pt idx="5">
                  <c:v>0.06</c:v>
                </c:pt>
                <c:pt idx="6">
                  <c:v>0.03</c:v>
                </c:pt>
                <c:pt idx="7">
                  <c:v>1.3530590388180093E-2</c:v>
                </c:pt>
                <c:pt idx="8">
                  <c:v>4.7136967361124972E-3</c:v>
                </c:pt>
                <c:pt idx="9">
                  <c:v>3.9396172383494577E-2</c:v>
                </c:pt>
                <c:pt idx="10">
                  <c:v>0.05</c:v>
                </c:pt>
                <c:pt idx="11">
                  <c:v>8.0488642927273923E-2</c:v>
                </c:pt>
                <c:pt idx="12">
                  <c:v>7.0000000000000007E-2</c:v>
                </c:pt>
                <c:pt idx="13">
                  <c:v>0.03</c:v>
                </c:pt>
                <c:pt idx="14">
                  <c:v>0.05</c:v>
                </c:pt>
                <c:pt idx="15">
                  <c:v>0.14000000000000001</c:v>
                </c:pt>
                <c:pt idx="1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D-463D-BD65-4AD231512D08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Січень 2023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Bажко сказати</c:v>
                </c:pt>
                <c:pt idx="1">
                  <c:v>Не піду на вибори </c:v>
                </c:pt>
                <c:pt idx="2">
                  <c:v>Зіпсую бюлетень</c:v>
                </c:pt>
                <c:pt idx="3">
                  <c:v>Інший</c:v>
                </c:pt>
                <c:pt idx="4">
                  <c:v>Кіра Рудик</c:v>
                </c:pt>
                <c:pt idx="5">
                  <c:v>Юрій Бойко</c:v>
                </c:pt>
                <c:pt idx="6">
                  <c:v>Олег Ляшко</c:v>
                </c:pt>
                <c:pt idx="7">
                  <c:v>Віталій Кличко</c:v>
                </c:pt>
                <c:pt idx="8">
                  <c:v>Олександр Вілкул</c:v>
                </c:pt>
                <c:pt idx="9">
                  <c:v>Дмитро Разумков</c:v>
                </c:pt>
                <c:pt idx="10">
                  <c:v>Євген Мураєв</c:v>
                </c:pt>
                <c:pt idx="11">
                  <c:v>Юлія Тимошенко</c:v>
                </c:pt>
                <c:pt idx="12">
                  <c:v>Ігор Смешко</c:v>
                </c:pt>
                <c:pt idx="13">
                  <c:v>Володимир Гройсман</c:v>
                </c:pt>
                <c:pt idx="14">
                  <c:v>Сергій Притула</c:v>
                </c:pt>
                <c:pt idx="15">
                  <c:v>Петро Порошенко</c:v>
                </c:pt>
                <c:pt idx="16">
                  <c:v>Володимир Зеленський </c:v>
                </c:pt>
              </c:strCache>
            </c:strRef>
          </c:cat>
          <c:val>
            <c:numRef>
              <c:f>Лист1!$Q$2:$Q$18</c:f>
              <c:numCache>
                <c:formatCode>0.00%</c:formatCode>
                <c:ptCount val="17"/>
                <c:pt idx="0" formatCode="0.000%">
                  <c:v>0.92</c:v>
                </c:pt>
                <c:pt idx="1">
                  <c:v>0.92</c:v>
                </c:pt>
                <c:pt idx="2">
                  <c:v>0.97980991428709019</c:v>
                </c:pt>
                <c:pt idx="3">
                  <c:v>0.98604850979917802</c:v>
                </c:pt>
                <c:pt idx="4">
                  <c:v>1</c:v>
                </c:pt>
                <c:pt idx="5">
                  <c:v>0.94</c:v>
                </c:pt>
                <c:pt idx="6">
                  <c:v>0.97</c:v>
                </c:pt>
                <c:pt idx="7">
                  <c:v>0.98646940961181995</c:v>
                </c:pt>
                <c:pt idx="8">
                  <c:v>0.99528630326388745</c:v>
                </c:pt>
                <c:pt idx="9">
                  <c:v>0.96060382761650542</c:v>
                </c:pt>
                <c:pt idx="10">
                  <c:v>0.95</c:v>
                </c:pt>
                <c:pt idx="11">
                  <c:v>0.91951135707272602</c:v>
                </c:pt>
                <c:pt idx="12">
                  <c:v>0.92999999999999994</c:v>
                </c:pt>
                <c:pt idx="13">
                  <c:v>0.97</c:v>
                </c:pt>
                <c:pt idx="14">
                  <c:v>0.95</c:v>
                </c:pt>
                <c:pt idx="15">
                  <c:v>0.86</c:v>
                </c:pt>
                <c:pt idx="16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0D-463D-BD65-4AD231512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706496"/>
        <c:axId val="159855744"/>
      </c:barChart>
      <c:catAx>
        <c:axId val="15970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9855744"/>
        <c:crosses val="autoZero"/>
        <c:auto val="1"/>
        <c:lblAlgn val="ctr"/>
        <c:lblOffset val="100"/>
        <c:noMultiLvlLbl val="0"/>
      </c:catAx>
      <c:valAx>
        <c:axId val="159855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5970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45812244536596E-2"/>
          <c:y val="9.3705823873975719E-2"/>
          <c:w val="0.97957065085068395"/>
          <c:h val="0.5624839577211727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Цілком довіряю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FB-E047-9D2F-6583DCAA2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Лист1!$A$2:$A$68</c:f>
              <c:strCache>
                <c:ptCount val="67"/>
                <c:pt idx="0">
                  <c:v>06.2022</c:v>
                </c:pt>
                <c:pt idx="1">
                  <c:v>02.2022</c:v>
                </c:pt>
                <c:pt idx="2">
                  <c:v>02.2021</c:v>
                </c:pt>
                <c:pt idx="4">
                  <c:v>06.2022</c:v>
                </c:pt>
                <c:pt idx="5">
                  <c:v>02.2022</c:v>
                </c:pt>
                <c:pt idx="6">
                  <c:v>02.2021</c:v>
                </c:pt>
                <c:pt idx="8">
                  <c:v>06.2022</c:v>
                </c:pt>
                <c:pt idx="9">
                  <c:v>02.2022</c:v>
                </c:pt>
                <c:pt idx="10">
                  <c:v>02.2021</c:v>
                </c:pt>
                <c:pt idx="12">
                  <c:v>06.2022</c:v>
                </c:pt>
                <c:pt idx="13">
                  <c:v>02.2022</c:v>
                </c:pt>
                <c:pt idx="14">
                  <c:v>02.2021</c:v>
                </c:pt>
                <c:pt idx="16">
                  <c:v>06.2022</c:v>
                </c:pt>
                <c:pt idx="17">
                  <c:v>02.2022</c:v>
                </c:pt>
                <c:pt idx="18">
                  <c:v>02.2021</c:v>
                </c:pt>
                <c:pt idx="20">
                  <c:v>06.2022</c:v>
                </c:pt>
                <c:pt idx="21">
                  <c:v>02.2022</c:v>
                </c:pt>
                <c:pt idx="22">
                  <c:v>02.2021</c:v>
                </c:pt>
                <c:pt idx="24">
                  <c:v>06.2022</c:v>
                </c:pt>
                <c:pt idx="25">
                  <c:v>02.2022</c:v>
                </c:pt>
                <c:pt idx="26">
                  <c:v>02.2021</c:v>
                </c:pt>
                <c:pt idx="28">
                  <c:v>06.2022</c:v>
                </c:pt>
                <c:pt idx="29">
                  <c:v>02.2022</c:v>
                </c:pt>
                <c:pt idx="30">
                  <c:v>02.2021</c:v>
                </c:pt>
                <c:pt idx="32">
                  <c:v>06.2022</c:v>
                </c:pt>
                <c:pt idx="33">
                  <c:v>02.2022</c:v>
                </c:pt>
                <c:pt idx="34">
                  <c:v>02.2021</c:v>
                </c:pt>
                <c:pt idx="36">
                  <c:v>06.2022</c:v>
                </c:pt>
                <c:pt idx="37">
                  <c:v>02.2022</c:v>
                </c:pt>
                <c:pt idx="38">
                  <c:v>02.2021</c:v>
                </c:pt>
                <c:pt idx="40">
                  <c:v>06.2022</c:v>
                </c:pt>
                <c:pt idx="41">
                  <c:v>02.2022</c:v>
                </c:pt>
                <c:pt idx="42">
                  <c:v>02.2021</c:v>
                </c:pt>
                <c:pt idx="44">
                  <c:v>06.2022</c:v>
                </c:pt>
                <c:pt idx="45">
                  <c:v>02.2022</c:v>
                </c:pt>
                <c:pt idx="46">
                  <c:v>02.2021</c:v>
                </c:pt>
                <c:pt idx="48">
                  <c:v>06.2022</c:v>
                </c:pt>
                <c:pt idx="49">
                  <c:v>02.2022</c:v>
                </c:pt>
                <c:pt idx="50">
                  <c:v>02.2021</c:v>
                </c:pt>
                <c:pt idx="52">
                  <c:v>06.2022</c:v>
                </c:pt>
                <c:pt idx="53">
                  <c:v>02.2022</c:v>
                </c:pt>
                <c:pt idx="54">
                  <c:v>02.2021</c:v>
                </c:pt>
                <c:pt idx="56">
                  <c:v>06.2022</c:v>
                </c:pt>
                <c:pt idx="57">
                  <c:v>02.2022</c:v>
                </c:pt>
                <c:pt idx="58">
                  <c:v>02.2021</c:v>
                </c:pt>
                <c:pt idx="60">
                  <c:v>06.2022</c:v>
                </c:pt>
                <c:pt idx="61">
                  <c:v>02.2022</c:v>
                </c:pt>
                <c:pt idx="62">
                  <c:v>02.2021</c:v>
                </c:pt>
                <c:pt idx="64">
                  <c:v>06.2022</c:v>
                </c:pt>
                <c:pt idx="65">
                  <c:v>02.2022</c:v>
                </c:pt>
                <c:pt idx="66">
                  <c:v>02.2021</c:v>
                </c:pt>
              </c:strCache>
            </c:strRef>
          </c:cat>
          <c:val>
            <c:numRef>
              <c:f>Лист1!$B$2:$B$68</c:f>
              <c:numCache>
                <c:formatCode>0%</c:formatCode>
                <c:ptCount val="67"/>
                <c:pt idx="0">
                  <c:v>0.73151414188387909</c:v>
                </c:pt>
                <c:pt idx="1">
                  <c:v>0.54110000000000003</c:v>
                </c:pt>
                <c:pt idx="2">
                  <c:v>0.35583836376841771</c:v>
                </c:pt>
                <c:pt idx="4">
                  <c:v>0.43211811158664054</c:v>
                </c:pt>
                <c:pt idx="5">
                  <c:v>0.45669999999999999</c:v>
                </c:pt>
                <c:pt idx="6">
                  <c:v>0</c:v>
                </c:pt>
                <c:pt idx="8">
                  <c:v>0.28188934598948862</c:v>
                </c:pt>
                <c:pt idx="9">
                  <c:v>0.34670000000000001</c:v>
                </c:pt>
                <c:pt idx="10">
                  <c:v>0.30658353006127337</c:v>
                </c:pt>
                <c:pt idx="12">
                  <c:v>0.23321298994607054</c:v>
                </c:pt>
                <c:pt idx="13">
                  <c:v>0.24390000000000001</c:v>
                </c:pt>
                <c:pt idx="14">
                  <c:v>0.21206352118367161</c:v>
                </c:pt>
                <c:pt idx="16">
                  <c:v>0.21933460241869521</c:v>
                </c:pt>
                <c:pt idx="20">
                  <c:v>0.18912882943471282</c:v>
                </c:pt>
                <c:pt idx="21">
                  <c:v>0.17649999999999999</c:v>
                </c:pt>
                <c:pt idx="22">
                  <c:v>0.14553385309638059</c:v>
                </c:pt>
                <c:pt idx="24">
                  <c:v>0.17400574374401295</c:v>
                </c:pt>
                <c:pt idx="25">
                  <c:v>0.1234</c:v>
                </c:pt>
                <c:pt idx="26">
                  <c:v>8.9632807819341742E-2</c:v>
                </c:pt>
                <c:pt idx="28">
                  <c:v>0.17112774647918047</c:v>
                </c:pt>
                <c:pt idx="32">
                  <c:v>0.14987256489512144</c:v>
                </c:pt>
                <c:pt idx="36">
                  <c:v>0.12299758953376415</c:v>
                </c:pt>
                <c:pt idx="37">
                  <c:v>0.10249999999999999</c:v>
                </c:pt>
                <c:pt idx="38">
                  <c:v>6.1615488426463354E-2</c:v>
                </c:pt>
                <c:pt idx="40">
                  <c:v>0.1159366952202989</c:v>
                </c:pt>
                <c:pt idx="41">
                  <c:v>0.15359999999999999</c:v>
                </c:pt>
                <c:pt idx="42">
                  <c:v>0.11239510742394807</c:v>
                </c:pt>
                <c:pt idx="44">
                  <c:v>0.1058421046483675</c:v>
                </c:pt>
                <c:pt idx="45">
                  <c:v>7.0099999999999996E-2</c:v>
                </c:pt>
                <c:pt idx="46">
                  <c:v>6.1395741800558443E-2</c:v>
                </c:pt>
                <c:pt idx="48">
                  <c:v>9.5941513519991112E-2</c:v>
                </c:pt>
                <c:pt idx="52">
                  <c:v>9.4820014872503147E-2</c:v>
                </c:pt>
                <c:pt idx="53">
                  <c:v>9.3700000000000006E-2</c:v>
                </c:pt>
                <c:pt idx="54">
                  <c:v>7.811833010002521E-2</c:v>
                </c:pt>
                <c:pt idx="56">
                  <c:v>8.6918121594051739E-2</c:v>
                </c:pt>
                <c:pt idx="57">
                  <c:v>0.1169</c:v>
                </c:pt>
                <c:pt idx="58">
                  <c:v>9.0823165502532111E-2</c:v>
                </c:pt>
                <c:pt idx="60">
                  <c:v>6.8239338952884629E-2</c:v>
                </c:pt>
                <c:pt idx="61">
                  <c:v>6.2399999999999997E-2</c:v>
                </c:pt>
                <c:pt idx="62">
                  <c:v>5.1109062603476453E-2</c:v>
                </c:pt>
                <c:pt idx="64">
                  <c:v>6.5445740880064218E-2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9-4325-B809-EF35A8890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Скоріше довіряю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FB-E047-9D2F-6583DCAA2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Лист1!$A$2:$A$68</c:f>
              <c:strCache>
                <c:ptCount val="67"/>
                <c:pt idx="0">
                  <c:v>06.2022</c:v>
                </c:pt>
                <c:pt idx="1">
                  <c:v>02.2022</c:v>
                </c:pt>
                <c:pt idx="2">
                  <c:v>02.2021</c:v>
                </c:pt>
                <c:pt idx="4">
                  <c:v>06.2022</c:v>
                </c:pt>
                <c:pt idx="5">
                  <c:v>02.2022</c:v>
                </c:pt>
                <c:pt idx="6">
                  <c:v>02.2021</c:v>
                </c:pt>
                <c:pt idx="8">
                  <c:v>06.2022</c:v>
                </c:pt>
                <c:pt idx="9">
                  <c:v>02.2022</c:v>
                </c:pt>
                <c:pt idx="10">
                  <c:v>02.2021</c:v>
                </c:pt>
                <c:pt idx="12">
                  <c:v>06.2022</c:v>
                </c:pt>
                <c:pt idx="13">
                  <c:v>02.2022</c:v>
                </c:pt>
                <c:pt idx="14">
                  <c:v>02.2021</c:v>
                </c:pt>
                <c:pt idx="16">
                  <c:v>06.2022</c:v>
                </c:pt>
                <c:pt idx="17">
                  <c:v>02.2022</c:v>
                </c:pt>
                <c:pt idx="18">
                  <c:v>02.2021</c:v>
                </c:pt>
                <c:pt idx="20">
                  <c:v>06.2022</c:v>
                </c:pt>
                <c:pt idx="21">
                  <c:v>02.2022</c:v>
                </c:pt>
                <c:pt idx="22">
                  <c:v>02.2021</c:v>
                </c:pt>
                <c:pt idx="24">
                  <c:v>06.2022</c:v>
                </c:pt>
                <c:pt idx="25">
                  <c:v>02.2022</c:v>
                </c:pt>
                <c:pt idx="26">
                  <c:v>02.2021</c:v>
                </c:pt>
                <c:pt idx="28">
                  <c:v>06.2022</c:v>
                </c:pt>
                <c:pt idx="29">
                  <c:v>02.2022</c:v>
                </c:pt>
                <c:pt idx="30">
                  <c:v>02.2021</c:v>
                </c:pt>
                <c:pt idx="32">
                  <c:v>06.2022</c:v>
                </c:pt>
                <c:pt idx="33">
                  <c:v>02.2022</c:v>
                </c:pt>
                <c:pt idx="34">
                  <c:v>02.2021</c:v>
                </c:pt>
                <c:pt idx="36">
                  <c:v>06.2022</c:v>
                </c:pt>
                <c:pt idx="37">
                  <c:v>02.2022</c:v>
                </c:pt>
                <c:pt idx="38">
                  <c:v>02.2021</c:v>
                </c:pt>
                <c:pt idx="40">
                  <c:v>06.2022</c:v>
                </c:pt>
                <c:pt idx="41">
                  <c:v>02.2022</c:v>
                </c:pt>
                <c:pt idx="42">
                  <c:v>02.2021</c:v>
                </c:pt>
                <c:pt idx="44">
                  <c:v>06.2022</c:v>
                </c:pt>
                <c:pt idx="45">
                  <c:v>02.2022</c:v>
                </c:pt>
                <c:pt idx="46">
                  <c:v>02.2021</c:v>
                </c:pt>
                <c:pt idx="48">
                  <c:v>06.2022</c:v>
                </c:pt>
                <c:pt idx="49">
                  <c:v>02.2022</c:v>
                </c:pt>
                <c:pt idx="50">
                  <c:v>02.2021</c:v>
                </c:pt>
                <c:pt idx="52">
                  <c:v>06.2022</c:v>
                </c:pt>
                <c:pt idx="53">
                  <c:v>02.2022</c:v>
                </c:pt>
                <c:pt idx="54">
                  <c:v>02.2021</c:v>
                </c:pt>
                <c:pt idx="56">
                  <c:v>06.2022</c:v>
                </c:pt>
                <c:pt idx="57">
                  <c:v>02.2022</c:v>
                </c:pt>
                <c:pt idx="58">
                  <c:v>02.2021</c:v>
                </c:pt>
                <c:pt idx="60">
                  <c:v>06.2022</c:v>
                </c:pt>
                <c:pt idx="61">
                  <c:v>02.2022</c:v>
                </c:pt>
                <c:pt idx="62">
                  <c:v>02.2021</c:v>
                </c:pt>
                <c:pt idx="64">
                  <c:v>06.2022</c:v>
                </c:pt>
                <c:pt idx="65">
                  <c:v>02.2022</c:v>
                </c:pt>
                <c:pt idx="66">
                  <c:v>02.2021</c:v>
                </c:pt>
              </c:strCache>
            </c:strRef>
          </c:cat>
          <c:val>
            <c:numRef>
              <c:f>Лист1!$C$2:$C$68</c:f>
              <c:numCache>
                <c:formatCode>0%</c:formatCode>
                <c:ptCount val="67"/>
                <c:pt idx="0">
                  <c:v>0.2119083092227026</c:v>
                </c:pt>
                <c:pt idx="1">
                  <c:v>0.25469999999999998</c:v>
                </c:pt>
                <c:pt idx="2">
                  <c:v>0.34183150532008832</c:v>
                </c:pt>
                <c:pt idx="4">
                  <c:v>0.44952489509795535</c:v>
                </c:pt>
                <c:pt idx="5">
                  <c:v>0.32940000000000003</c:v>
                </c:pt>
                <c:pt idx="6">
                  <c:v>0</c:v>
                </c:pt>
                <c:pt idx="8">
                  <c:v>0.37362396356631389</c:v>
                </c:pt>
                <c:pt idx="9">
                  <c:v>0.27150000000000002</c:v>
                </c:pt>
                <c:pt idx="10">
                  <c:v>0.30035462455242917</c:v>
                </c:pt>
                <c:pt idx="12">
                  <c:v>0.37088946556152114</c:v>
                </c:pt>
                <c:pt idx="13">
                  <c:v>0.29730000000000001</c:v>
                </c:pt>
                <c:pt idx="14">
                  <c:v>0.33587549706143688</c:v>
                </c:pt>
                <c:pt idx="16">
                  <c:v>0.42111872124326732</c:v>
                </c:pt>
                <c:pt idx="20">
                  <c:v>0.40137183882860117</c:v>
                </c:pt>
                <c:pt idx="21">
                  <c:v>0.31530000000000002</c:v>
                </c:pt>
                <c:pt idx="22">
                  <c:v>0.34996906976080594</c:v>
                </c:pt>
                <c:pt idx="24">
                  <c:v>0.4459834982872673</c:v>
                </c:pt>
                <c:pt idx="25">
                  <c:v>0.32640000000000002</c:v>
                </c:pt>
                <c:pt idx="26">
                  <c:v>0.30653381865736995</c:v>
                </c:pt>
                <c:pt idx="28">
                  <c:v>0.40336463625614166</c:v>
                </c:pt>
                <c:pt idx="32">
                  <c:v>0.4632382831995242</c:v>
                </c:pt>
                <c:pt idx="36">
                  <c:v>0.44061680333609898</c:v>
                </c:pt>
                <c:pt idx="37">
                  <c:v>0.25069999999999998</c:v>
                </c:pt>
                <c:pt idx="38">
                  <c:v>0.21236826800503131</c:v>
                </c:pt>
                <c:pt idx="40">
                  <c:v>0.49315945645019527</c:v>
                </c:pt>
                <c:pt idx="41">
                  <c:v>0.36840000000000001</c:v>
                </c:pt>
                <c:pt idx="42">
                  <c:v>0.37150311403225955</c:v>
                </c:pt>
                <c:pt idx="44">
                  <c:v>0.28955923883537993</c:v>
                </c:pt>
                <c:pt idx="45">
                  <c:v>0.16370000000000001</c:v>
                </c:pt>
                <c:pt idx="46">
                  <c:v>0.1527099312853093</c:v>
                </c:pt>
                <c:pt idx="48">
                  <c:v>0.41192092990478024</c:v>
                </c:pt>
                <c:pt idx="52">
                  <c:v>0.47778346999942156</c:v>
                </c:pt>
                <c:pt idx="53">
                  <c:v>0.27800000000000002</c:v>
                </c:pt>
                <c:pt idx="54">
                  <c:v>0.26705383601974569</c:v>
                </c:pt>
                <c:pt idx="56">
                  <c:v>0.4040400355919902</c:v>
                </c:pt>
                <c:pt idx="57">
                  <c:v>0.314</c:v>
                </c:pt>
                <c:pt idx="58">
                  <c:v>0.2917241276033975</c:v>
                </c:pt>
                <c:pt idx="60">
                  <c:v>0.23457408893930773</c:v>
                </c:pt>
                <c:pt idx="61">
                  <c:v>0.16769999999999999</c:v>
                </c:pt>
                <c:pt idx="62">
                  <c:v>0.15796694875482958</c:v>
                </c:pt>
                <c:pt idx="64">
                  <c:v>0.26196906442417078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9-4325-B809-EF35A8890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Скоріше не довіряю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B-E047-9D2F-6583DCAA2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Лист1!$A$2:$A$68</c:f>
              <c:strCache>
                <c:ptCount val="67"/>
                <c:pt idx="0">
                  <c:v>06.2022</c:v>
                </c:pt>
                <c:pt idx="1">
                  <c:v>02.2022</c:v>
                </c:pt>
                <c:pt idx="2">
                  <c:v>02.2021</c:v>
                </c:pt>
                <c:pt idx="4">
                  <c:v>06.2022</c:v>
                </c:pt>
                <c:pt idx="5">
                  <c:v>02.2022</c:v>
                </c:pt>
                <c:pt idx="6">
                  <c:v>02.2021</c:v>
                </c:pt>
                <c:pt idx="8">
                  <c:v>06.2022</c:v>
                </c:pt>
                <c:pt idx="9">
                  <c:v>02.2022</c:v>
                </c:pt>
                <c:pt idx="10">
                  <c:v>02.2021</c:v>
                </c:pt>
                <c:pt idx="12">
                  <c:v>06.2022</c:v>
                </c:pt>
                <c:pt idx="13">
                  <c:v>02.2022</c:v>
                </c:pt>
                <c:pt idx="14">
                  <c:v>02.2021</c:v>
                </c:pt>
                <c:pt idx="16">
                  <c:v>06.2022</c:v>
                </c:pt>
                <c:pt idx="17">
                  <c:v>02.2022</c:v>
                </c:pt>
                <c:pt idx="18">
                  <c:v>02.2021</c:v>
                </c:pt>
                <c:pt idx="20">
                  <c:v>06.2022</c:v>
                </c:pt>
                <c:pt idx="21">
                  <c:v>02.2022</c:v>
                </c:pt>
                <c:pt idx="22">
                  <c:v>02.2021</c:v>
                </c:pt>
                <c:pt idx="24">
                  <c:v>06.2022</c:v>
                </c:pt>
                <c:pt idx="25">
                  <c:v>02.2022</c:v>
                </c:pt>
                <c:pt idx="26">
                  <c:v>02.2021</c:v>
                </c:pt>
                <c:pt idx="28">
                  <c:v>06.2022</c:v>
                </c:pt>
                <c:pt idx="29">
                  <c:v>02.2022</c:v>
                </c:pt>
                <c:pt idx="30">
                  <c:v>02.2021</c:v>
                </c:pt>
                <c:pt idx="32">
                  <c:v>06.2022</c:v>
                </c:pt>
                <c:pt idx="33">
                  <c:v>02.2022</c:v>
                </c:pt>
                <c:pt idx="34">
                  <c:v>02.2021</c:v>
                </c:pt>
                <c:pt idx="36">
                  <c:v>06.2022</c:v>
                </c:pt>
                <c:pt idx="37">
                  <c:v>02.2022</c:v>
                </c:pt>
                <c:pt idx="38">
                  <c:v>02.2021</c:v>
                </c:pt>
                <c:pt idx="40">
                  <c:v>06.2022</c:v>
                </c:pt>
                <c:pt idx="41">
                  <c:v>02.2022</c:v>
                </c:pt>
                <c:pt idx="42">
                  <c:v>02.2021</c:v>
                </c:pt>
                <c:pt idx="44">
                  <c:v>06.2022</c:v>
                </c:pt>
                <c:pt idx="45">
                  <c:v>02.2022</c:v>
                </c:pt>
                <c:pt idx="46">
                  <c:v>02.2021</c:v>
                </c:pt>
                <c:pt idx="48">
                  <c:v>06.2022</c:v>
                </c:pt>
                <c:pt idx="49">
                  <c:v>02.2022</c:v>
                </c:pt>
                <c:pt idx="50">
                  <c:v>02.2021</c:v>
                </c:pt>
                <c:pt idx="52">
                  <c:v>06.2022</c:v>
                </c:pt>
                <c:pt idx="53">
                  <c:v>02.2022</c:v>
                </c:pt>
                <c:pt idx="54">
                  <c:v>02.2021</c:v>
                </c:pt>
                <c:pt idx="56">
                  <c:v>06.2022</c:v>
                </c:pt>
                <c:pt idx="57">
                  <c:v>02.2022</c:v>
                </c:pt>
                <c:pt idx="58">
                  <c:v>02.2021</c:v>
                </c:pt>
                <c:pt idx="60">
                  <c:v>06.2022</c:v>
                </c:pt>
                <c:pt idx="61">
                  <c:v>02.2022</c:v>
                </c:pt>
                <c:pt idx="62">
                  <c:v>02.2021</c:v>
                </c:pt>
                <c:pt idx="64">
                  <c:v>06.2022</c:v>
                </c:pt>
                <c:pt idx="65">
                  <c:v>02.2022</c:v>
                </c:pt>
                <c:pt idx="66">
                  <c:v>02.2021</c:v>
                </c:pt>
              </c:strCache>
            </c:strRef>
          </c:cat>
          <c:val>
            <c:numRef>
              <c:f>Лист1!$D$2:$D$68</c:f>
              <c:numCache>
                <c:formatCode>0%</c:formatCode>
                <c:ptCount val="67"/>
                <c:pt idx="0">
                  <c:v>1.4588886740318633E-2</c:v>
                </c:pt>
                <c:pt idx="1">
                  <c:v>7.6999999999999999E-2</c:v>
                </c:pt>
                <c:pt idx="2">
                  <c:v>0.12343469956942636</c:v>
                </c:pt>
                <c:pt idx="4">
                  <c:v>6.532274099490433E-2</c:v>
                </c:pt>
                <c:pt idx="5">
                  <c:v>7.3599999999999999E-2</c:v>
                </c:pt>
                <c:pt idx="6">
                  <c:v>0</c:v>
                </c:pt>
                <c:pt idx="8">
                  <c:v>0.12946818368480956</c:v>
                </c:pt>
                <c:pt idx="9">
                  <c:v>0.13569999999999999</c:v>
                </c:pt>
                <c:pt idx="10">
                  <c:v>0.15404877295785976</c:v>
                </c:pt>
                <c:pt idx="12">
                  <c:v>0.16409025277171468</c:v>
                </c:pt>
                <c:pt idx="13">
                  <c:v>0.17929999999999999</c:v>
                </c:pt>
                <c:pt idx="14">
                  <c:v>0.16503760944804294</c:v>
                </c:pt>
                <c:pt idx="16">
                  <c:v>8.7968520607036152E-2</c:v>
                </c:pt>
                <c:pt idx="20">
                  <c:v>0.17503294257888599</c:v>
                </c:pt>
                <c:pt idx="21">
                  <c:v>0.21460000000000001</c:v>
                </c:pt>
                <c:pt idx="22">
                  <c:v>0.23608586571024301</c:v>
                </c:pt>
                <c:pt idx="24">
                  <c:v>0.23438658868350765</c:v>
                </c:pt>
                <c:pt idx="25">
                  <c:v>0.26300000000000001</c:v>
                </c:pt>
                <c:pt idx="26">
                  <c:v>0.29250857074784359</c:v>
                </c:pt>
                <c:pt idx="28">
                  <c:v>0.21165660995707486</c:v>
                </c:pt>
                <c:pt idx="32">
                  <c:v>0.22022530189710132</c:v>
                </c:pt>
                <c:pt idx="36">
                  <c:v>0.21129640959326734</c:v>
                </c:pt>
                <c:pt idx="37">
                  <c:v>0.26569999999999999</c:v>
                </c:pt>
                <c:pt idx="38">
                  <c:v>0.30581881834156383</c:v>
                </c:pt>
                <c:pt idx="40">
                  <c:v>0.16308265293221924</c:v>
                </c:pt>
                <c:pt idx="41">
                  <c:v>0.17419999999999999</c:v>
                </c:pt>
                <c:pt idx="42">
                  <c:v>0.22694146275868177</c:v>
                </c:pt>
                <c:pt idx="44">
                  <c:v>0.27126715628983233</c:v>
                </c:pt>
                <c:pt idx="45">
                  <c:v>0.25490000000000002</c:v>
                </c:pt>
                <c:pt idx="46">
                  <c:v>0.26216511800559228</c:v>
                </c:pt>
                <c:pt idx="48">
                  <c:v>0.18645783200060001</c:v>
                </c:pt>
                <c:pt idx="52">
                  <c:v>0.25559647000347929</c:v>
                </c:pt>
                <c:pt idx="53">
                  <c:v>0.31380000000000002</c:v>
                </c:pt>
                <c:pt idx="54">
                  <c:v>0.35190305082242629</c:v>
                </c:pt>
                <c:pt idx="56">
                  <c:v>0.20994901130388732</c:v>
                </c:pt>
                <c:pt idx="57">
                  <c:v>0.2041</c:v>
                </c:pt>
                <c:pt idx="58">
                  <c:v>0.25663451741776133</c:v>
                </c:pt>
                <c:pt idx="60">
                  <c:v>0.33340719986014217</c:v>
                </c:pt>
                <c:pt idx="61">
                  <c:v>0.29110000000000003</c:v>
                </c:pt>
                <c:pt idx="62">
                  <c:v>0.29701514074444446</c:v>
                </c:pt>
                <c:pt idx="64">
                  <c:v>0.14267167133300737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9-4325-B809-EF35A8890A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Зовсім не довіряю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56-40C6-A4EC-8678C888BC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3C-48BB-916D-CF27353458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B-E047-9D2F-6583DCAA2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Лист1!$A$2:$A$68</c:f>
              <c:strCache>
                <c:ptCount val="67"/>
                <c:pt idx="0">
                  <c:v>06.2022</c:v>
                </c:pt>
                <c:pt idx="1">
                  <c:v>02.2022</c:v>
                </c:pt>
                <c:pt idx="2">
                  <c:v>02.2021</c:v>
                </c:pt>
                <c:pt idx="4">
                  <c:v>06.2022</c:v>
                </c:pt>
                <c:pt idx="5">
                  <c:v>02.2022</c:v>
                </c:pt>
                <c:pt idx="6">
                  <c:v>02.2021</c:v>
                </c:pt>
                <c:pt idx="8">
                  <c:v>06.2022</c:v>
                </c:pt>
                <c:pt idx="9">
                  <c:v>02.2022</c:v>
                </c:pt>
                <c:pt idx="10">
                  <c:v>02.2021</c:v>
                </c:pt>
                <c:pt idx="12">
                  <c:v>06.2022</c:v>
                </c:pt>
                <c:pt idx="13">
                  <c:v>02.2022</c:v>
                </c:pt>
                <c:pt idx="14">
                  <c:v>02.2021</c:v>
                </c:pt>
                <c:pt idx="16">
                  <c:v>06.2022</c:v>
                </c:pt>
                <c:pt idx="17">
                  <c:v>02.2022</c:v>
                </c:pt>
                <c:pt idx="18">
                  <c:v>02.2021</c:v>
                </c:pt>
                <c:pt idx="20">
                  <c:v>06.2022</c:v>
                </c:pt>
                <c:pt idx="21">
                  <c:v>02.2022</c:v>
                </c:pt>
                <c:pt idx="22">
                  <c:v>02.2021</c:v>
                </c:pt>
                <c:pt idx="24">
                  <c:v>06.2022</c:v>
                </c:pt>
                <c:pt idx="25">
                  <c:v>02.2022</c:v>
                </c:pt>
                <c:pt idx="26">
                  <c:v>02.2021</c:v>
                </c:pt>
                <c:pt idx="28">
                  <c:v>06.2022</c:v>
                </c:pt>
                <c:pt idx="29">
                  <c:v>02.2022</c:v>
                </c:pt>
                <c:pt idx="30">
                  <c:v>02.2021</c:v>
                </c:pt>
                <c:pt idx="32">
                  <c:v>06.2022</c:v>
                </c:pt>
                <c:pt idx="33">
                  <c:v>02.2022</c:v>
                </c:pt>
                <c:pt idx="34">
                  <c:v>02.2021</c:v>
                </c:pt>
                <c:pt idx="36">
                  <c:v>06.2022</c:v>
                </c:pt>
                <c:pt idx="37">
                  <c:v>02.2022</c:v>
                </c:pt>
                <c:pt idx="38">
                  <c:v>02.2021</c:v>
                </c:pt>
                <c:pt idx="40">
                  <c:v>06.2022</c:v>
                </c:pt>
                <c:pt idx="41">
                  <c:v>02.2022</c:v>
                </c:pt>
                <c:pt idx="42">
                  <c:v>02.2021</c:v>
                </c:pt>
                <c:pt idx="44">
                  <c:v>06.2022</c:v>
                </c:pt>
                <c:pt idx="45">
                  <c:v>02.2022</c:v>
                </c:pt>
                <c:pt idx="46">
                  <c:v>02.2021</c:v>
                </c:pt>
                <c:pt idx="48">
                  <c:v>06.2022</c:v>
                </c:pt>
                <c:pt idx="49">
                  <c:v>02.2022</c:v>
                </c:pt>
                <c:pt idx="50">
                  <c:v>02.2021</c:v>
                </c:pt>
                <c:pt idx="52">
                  <c:v>06.2022</c:v>
                </c:pt>
                <c:pt idx="53">
                  <c:v>02.2022</c:v>
                </c:pt>
                <c:pt idx="54">
                  <c:v>02.2021</c:v>
                </c:pt>
                <c:pt idx="56">
                  <c:v>06.2022</c:v>
                </c:pt>
                <c:pt idx="57">
                  <c:v>02.2022</c:v>
                </c:pt>
                <c:pt idx="58">
                  <c:v>02.2021</c:v>
                </c:pt>
                <c:pt idx="60">
                  <c:v>06.2022</c:v>
                </c:pt>
                <c:pt idx="61">
                  <c:v>02.2022</c:v>
                </c:pt>
                <c:pt idx="62">
                  <c:v>02.2021</c:v>
                </c:pt>
                <c:pt idx="64">
                  <c:v>06.2022</c:v>
                </c:pt>
                <c:pt idx="65">
                  <c:v>02.2022</c:v>
                </c:pt>
                <c:pt idx="66">
                  <c:v>02.2021</c:v>
                </c:pt>
              </c:strCache>
            </c:strRef>
          </c:cat>
          <c:val>
            <c:numRef>
              <c:f>Лист1!$E$2:$E$68</c:f>
              <c:numCache>
                <c:formatCode>0%</c:formatCode>
                <c:ptCount val="67"/>
                <c:pt idx="0">
                  <c:v>9.2707917335980872E-3</c:v>
                </c:pt>
                <c:pt idx="1">
                  <c:v>6.6299999999999998E-2</c:v>
                </c:pt>
                <c:pt idx="2">
                  <c:v>9.571255866070788E-2</c:v>
                </c:pt>
                <c:pt idx="4">
                  <c:v>1.8507883418824266E-2</c:v>
                </c:pt>
                <c:pt idx="5">
                  <c:v>4.4600000000000001E-2</c:v>
                </c:pt>
                <c:pt idx="6">
                  <c:v>0</c:v>
                </c:pt>
                <c:pt idx="8">
                  <c:v>9.1674217406006037E-2</c:v>
                </c:pt>
                <c:pt idx="9">
                  <c:v>0.14230000000000001</c:v>
                </c:pt>
                <c:pt idx="10">
                  <c:v>0.12929650849166624</c:v>
                </c:pt>
                <c:pt idx="12">
                  <c:v>0.12697598592747811</c:v>
                </c:pt>
                <c:pt idx="13">
                  <c:v>0.19020000000000001</c:v>
                </c:pt>
                <c:pt idx="14">
                  <c:v>0.15494301251727252</c:v>
                </c:pt>
                <c:pt idx="16">
                  <c:v>2.939717342068484E-2</c:v>
                </c:pt>
                <c:pt idx="20">
                  <c:v>0.10455620569062038</c:v>
                </c:pt>
                <c:pt idx="21">
                  <c:v>0.16059999999999999</c:v>
                </c:pt>
                <c:pt idx="22">
                  <c:v>0.13129116007922609</c:v>
                </c:pt>
                <c:pt idx="24">
                  <c:v>8.8881519906402959E-2</c:v>
                </c:pt>
                <c:pt idx="25">
                  <c:v>0.23449999999999999</c:v>
                </c:pt>
                <c:pt idx="26">
                  <c:v>0.25773489557020901</c:v>
                </c:pt>
                <c:pt idx="28">
                  <c:v>7.3162533784718278E-2</c:v>
                </c:pt>
                <c:pt idx="32">
                  <c:v>9.8181411376230404E-2</c:v>
                </c:pt>
                <c:pt idx="36">
                  <c:v>8.6710321988928793E-2</c:v>
                </c:pt>
                <c:pt idx="37">
                  <c:v>0.2447</c:v>
                </c:pt>
                <c:pt idx="38">
                  <c:v>0.2771399339270969</c:v>
                </c:pt>
                <c:pt idx="40">
                  <c:v>4.0034663738082843E-2</c:v>
                </c:pt>
                <c:pt idx="41">
                  <c:v>0.1019</c:v>
                </c:pt>
                <c:pt idx="42">
                  <c:v>0.12066928200663803</c:v>
                </c:pt>
                <c:pt idx="44">
                  <c:v>0.14981256481266936</c:v>
                </c:pt>
                <c:pt idx="45">
                  <c:v>0.32690000000000002</c:v>
                </c:pt>
                <c:pt idx="46">
                  <c:v>0.36936001326421303</c:v>
                </c:pt>
                <c:pt idx="48">
                  <c:v>5.9162646351520118E-2</c:v>
                </c:pt>
                <c:pt idx="52">
                  <c:v>0.10795870259973768</c:v>
                </c:pt>
                <c:pt idx="53">
                  <c:v>0.254</c:v>
                </c:pt>
                <c:pt idx="54">
                  <c:v>0.2242172978732033</c:v>
                </c:pt>
                <c:pt idx="56">
                  <c:v>8.2287325949988374E-2</c:v>
                </c:pt>
                <c:pt idx="57">
                  <c:v>0.13700000000000001</c:v>
                </c:pt>
                <c:pt idx="58">
                  <c:v>0.14555390272606364</c:v>
                </c:pt>
                <c:pt idx="60">
                  <c:v>0.24135068254824457</c:v>
                </c:pt>
                <c:pt idx="61">
                  <c:v>0.3715</c:v>
                </c:pt>
                <c:pt idx="62">
                  <c:v>0.39010085196090905</c:v>
                </c:pt>
                <c:pt idx="64">
                  <c:v>7.5322132261336661E-2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9-4325-B809-EF35A8890A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знаю нічого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56-40C6-A4EC-8678C888BC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C-48BB-916D-CF27353458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FB-E047-9D2F-6583DCAA2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Лист1!$A$2:$A$68</c:f>
              <c:strCache>
                <c:ptCount val="67"/>
                <c:pt idx="0">
                  <c:v>06.2022</c:v>
                </c:pt>
                <c:pt idx="1">
                  <c:v>02.2022</c:v>
                </c:pt>
                <c:pt idx="2">
                  <c:v>02.2021</c:v>
                </c:pt>
                <c:pt idx="4">
                  <c:v>06.2022</c:v>
                </c:pt>
                <c:pt idx="5">
                  <c:v>02.2022</c:v>
                </c:pt>
                <c:pt idx="6">
                  <c:v>02.2021</c:v>
                </c:pt>
                <c:pt idx="8">
                  <c:v>06.2022</c:v>
                </c:pt>
                <c:pt idx="9">
                  <c:v>02.2022</c:v>
                </c:pt>
                <c:pt idx="10">
                  <c:v>02.2021</c:v>
                </c:pt>
                <c:pt idx="12">
                  <c:v>06.2022</c:v>
                </c:pt>
                <c:pt idx="13">
                  <c:v>02.2022</c:v>
                </c:pt>
                <c:pt idx="14">
                  <c:v>02.2021</c:v>
                </c:pt>
                <c:pt idx="16">
                  <c:v>06.2022</c:v>
                </c:pt>
                <c:pt idx="17">
                  <c:v>02.2022</c:v>
                </c:pt>
                <c:pt idx="18">
                  <c:v>02.2021</c:v>
                </c:pt>
                <c:pt idx="20">
                  <c:v>06.2022</c:v>
                </c:pt>
                <c:pt idx="21">
                  <c:v>02.2022</c:v>
                </c:pt>
                <c:pt idx="22">
                  <c:v>02.2021</c:v>
                </c:pt>
                <c:pt idx="24">
                  <c:v>06.2022</c:v>
                </c:pt>
                <c:pt idx="25">
                  <c:v>02.2022</c:v>
                </c:pt>
                <c:pt idx="26">
                  <c:v>02.2021</c:v>
                </c:pt>
                <c:pt idx="28">
                  <c:v>06.2022</c:v>
                </c:pt>
                <c:pt idx="29">
                  <c:v>02.2022</c:v>
                </c:pt>
                <c:pt idx="30">
                  <c:v>02.2021</c:v>
                </c:pt>
                <c:pt idx="32">
                  <c:v>06.2022</c:v>
                </c:pt>
                <c:pt idx="33">
                  <c:v>02.2022</c:v>
                </c:pt>
                <c:pt idx="34">
                  <c:v>02.2021</c:v>
                </c:pt>
                <c:pt idx="36">
                  <c:v>06.2022</c:v>
                </c:pt>
                <c:pt idx="37">
                  <c:v>02.2022</c:v>
                </c:pt>
                <c:pt idx="38">
                  <c:v>02.2021</c:v>
                </c:pt>
                <c:pt idx="40">
                  <c:v>06.2022</c:v>
                </c:pt>
                <c:pt idx="41">
                  <c:v>02.2022</c:v>
                </c:pt>
                <c:pt idx="42">
                  <c:v>02.2021</c:v>
                </c:pt>
                <c:pt idx="44">
                  <c:v>06.2022</c:v>
                </c:pt>
                <c:pt idx="45">
                  <c:v>02.2022</c:v>
                </c:pt>
                <c:pt idx="46">
                  <c:v>02.2021</c:v>
                </c:pt>
                <c:pt idx="48">
                  <c:v>06.2022</c:v>
                </c:pt>
                <c:pt idx="49">
                  <c:v>02.2022</c:v>
                </c:pt>
                <c:pt idx="50">
                  <c:v>02.2021</c:v>
                </c:pt>
                <c:pt idx="52">
                  <c:v>06.2022</c:v>
                </c:pt>
                <c:pt idx="53">
                  <c:v>02.2022</c:v>
                </c:pt>
                <c:pt idx="54">
                  <c:v>02.2021</c:v>
                </c:pt>
                <c:pt idx="56">
                  <c:v>06.2022</c:v>
                </c:pt>
                <c:pt idx="57">
                  <c:v>02.2022</c:v>
                </c:pt>
                <c:pt idx="58">
                  <c:v>02.2021</c:v>
                </c:pt>
                <c:pt idx="60">
                  <c:v>06.2022</c:v>
                </c:pt>
                <c:pt idx="61">
                  <c:v>02.2022</c:v>
                </c:pt>
                <c:pt idx="62">
                  <c:v>02.2021</c:v>
                </c:pt>
                <c:pt idx="64">
                  <c:v>06.2022</c:v>
                </c:pt>
                <c:pt idx="65">
                  <c:v>02.2022</c:v>
                </c:pt>
                <c:pt idx="66">
                  <c:v>02.2021</c:v>
                </c:pt>
              </c:strCache>
            </c:strRef>
          </c:cat>
          <c:val>
            <c:numRef>
              <c:f>Лист1!$F$2:$F$68</c:f>
              <c:numCache>
                <c:formatCode>0%</c:formatCode>
                <c:ptCount val="67"/>
                <c:pt idx="0">
                  <c:v>1.4957486419189791E-2</c:v>
                </c:pt>
                <c:pt idx="1">
                  <c:v>3.8199999999999998E-2</c:v>
                </c:pt>
                <c:pt idx="2">
                  <c:v>5.7274439866743319E-2</c:v>
                </c:pt>
                <c:pt idx="4">
                  <c:v>2.0172181825077285E-2</c:v>
                </c:pt>
                <c:pt idx="5">
                  <c:v>8.0699999999999994E-2</c:v>
                </c:pt>
                <c:pt idx="6">
                  <c:v>0</c:v>
                </c:pt>
                <c:pt idx="8">
                  <c:v>8.0111528048196906E-2</c:v>
                </c:pt>
                <c:pt idx="9">
                  <c:v>6.1699999999999998E-2</c:v>
                </c:pt>
                <c:pt idx="10">
                  <c:v>6.3041338322099016E-2</c:v>
                </c:pt>
                <c:pt idx="12">
                  <c:v>8.6766821910978356E-2</c:v>
                </c:pt>
                <c:pt idx="13">
                  <c:v>6.5600000000000006E-2</c:v>
                </c:pt>
                <c:pt idx="14">
                  <c:v>8.6385476756350082E-2</c:v>
                </c:pt>
                <c:pt idx="16">
                  <c:v>0.19601312374902857</c:v>
                </c:pt>
                <c:pt idx="20">
                  <c:v>0.10468510599816479</c:v>
                </c:pt>
                <c:pt idx="21">
                  <c:v>0.10349999999999999</c:v>
                </c:pt>
                <c:pt idx="22">
                  <c:v>9.5899780497362086E-2</c:v>
                </c:pt>
                <c:pt idx="24">
                  <c:v>3.8106966117104582E-2</c:v>
                </c:pt>
                <c:pt idx="25">
                  <c:v>3.6600000000000001E-2</c:v>
                </c:pt>
                <c:pt idx="26">
                  <c:v>4.3594316412650623E-2</c:v>
                </c:pt>
                <c:pt idx="28">
                  <c:v>0.10984290123717358</c:v>
                </c:pt>
                <c:pt idx="32">
                  <c:v>4.9655655660317335E-2</c:v>
                </c:pt>
                <c:pt idx="36">
                  <c:v>0.11727939437312435</c:v>
                </c:pt>
                <c:pt idx="37">
                  <c:v>0.1065</c:v>
                </c:pt>
                <c:pt idx="38">
                  <c:v>0.1156269958931275</c:v>
                </c:pt>
                <c:pt idx="40">
                  <c:v>0.15166376426231767</c:v>
                </c:pt>
                <c:pt idx="41">
                  <c:v>0.16289999999999999</c:v>
                </c:pt>
                <c:pt idx="42">
                  <c:v>0.12825694080423553</c:v>
                </c:pt>
                <c:pt idx="44">
                  <c:v>0.15851025795591181</c:v>
                </c:pt>
                <c:pt idx="45">
                  <c:v>0.15160000000000001</c:v>
                </c:pt>
                <c:pt idx="46">
                  <c:v>0.13263818792489088</c:v>
                </c:pt>
                <c:pt idx="48">
                  <c:v>0.19455922503427212</c:v>
                </c:pt>
                <c:pt idx="52">
                  <c:v>3.871236512082419E-2</c:v>
                </c:pt>
                <c:pt idx="53">
                  <c:v>3.0499999999999999E-2</c:v>
                </c:pt>
                <c:pt idx="54">
                  <c:v>4.1117979737752684E-2</c:v>
                </c:pt>
                <c:pt idx="56">
                  <c:v>0.13499627924088245</c:v>
                </c:pt>
                <c:pt idx="57">
                  <c:v>0.1573</c:v>
                </c:pt>
                <c:pt idx="58">
                  <c:v>0.13096365513492667</c:v>
                </c:pt>
                <c:pt idx="60">
                  <c:v>8.8830519908589256E-2</c:v>
                </c:pt>
                <c:pt idx="61">
                  <c:v>8.0699999999999994E-2</c:v>
                </c:pt>
                <c:pt idx="62">
                  <c:v>8.5953046632304422E-2</c:v>
                </c:pt>
                <c:pt idx="64">
                  <c:v>0.39200974741242545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9-4325-B809-EF35A8890AC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Важко сказати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Лист1!$A$2:$A$68</c:f>
              <c:strCache>
                <c:ptCount val="67"/>
                <c:pt idx="0">
                  <c:v>06.2022</c:v>
                </c:pt>
                <c:pt idx="1">
                  <c:v>02.2022</c:v>
                </c:pt>
                <c:pt idx="2">
                  <c:v>02.2021</c:v>
                </c:pt>
                <c:pt idx="4">
                  <c:v>06.2022</c:v>
                </c:pt>
                <c:pt idx="5">
                  <c:v>02.2022</c:v>
                </c:pt>
                <c:pt idx="6">
                  <c:v>02.2021</c:v>
                </c:pt>
                <c:pt idx="8">
                  <c:v>06.2022</c:v>
                </c:pt>
                <c:pt idx="9">
                  <c:v>02.2022</c:v>
                </c:pt>
                <c:pt idx="10">
                  <c:v>02.2021</c:v>
                </c:pt>
                <c:pt idx="12">
                  <c:v>06.2022</c:v>
                </c:pt>
                <c:pt idx="13">
                  <c:v>02.2022</c:v>
                </c:pt>
                <c:pt idx="14">
                  <c:v>02.2021</c:v>
                </c:pt>
                <c:pt idx="16">
                  <c:v>06.2022</c:v>
                </c:pt>
                <c:pt idx="17">
                  <c:v>02.2022</c:v>
                </c:pt>
                <c:pt idx="18">
                  <c:v>02.2021</c:v>
                </c:pt>
                <c:pt idx="20">
                  <c:v>06.2022</c:v>
                </c:pt>
                <c:pt idx="21">
                  <c:v>02.2022</c:v>
                </c:pt>
                <c:pt idx="22">
                  <c:v>02.2021</c:v>
                </c:pt>
                <c:pt idx="24">
                  <c:v>06.2022</c:v>
                </c:pt>
                <c:pt idx="25">
                  <c:v>02.2022</c:v>
                </c:pt>
                <c:pt idx="26">
                  <c:v>02.2021</c:v>
                </c:pt>
                <c:pt idx="28">
                  <c:v>06.2022</c:v>
                </c:pt>
                <c:pt idx="29">
                  <c:v>02.2022</c:v>
                </c:pt>
                <c:pt idx="30">
                  <c:v>02.2021</c:v>
                </c:pt>
                <c:pt idx="32">
                  <c:v>06.2022</c:v>
                </c:pt>
                <c:pt idx="33">
                  <c:v>02.2022</c:v>
                </c:pt>
                <c:pt idx="34">
                  <c:v>02.2021</c:v>
                </c:pt>
                <c:pt idx="36">
                  <c:v>06.2022</c:v>
                </c:pt>
                <c:pt idx="37">
                  <c:v>02.2022</c:v>
                </c:pt>
                <c:pt idx="38">
                  <c:v>02.2021</c:v>
                </c:pt>
                <c:pt idx="40">
                  <c:v>06.2022</c:v>
                </c:pt>
                <c:pt idx="41">
                  <c:v>02.2022</c:v>
                </c:pt>
                <c:pt idx="42">
                  <c:v>02.2021</c:v>
                </c:pt>
                <c:pt idx="44">
                  <c:v>06.2022</c:v>
                </c:pt>
                <c:pt idx="45">
                  <c:v>02.2022</c:v>
                </c:pt>
                <c:pt idx="46">
                  <c:v>02.2021</c:v>
                </c:pt>
                <c:pt idx="48">
                  <c:v>06.2022</c:v>
                </c:pt>
                <c:pt idx="49">
                  <c:v>02.2022</c:v>
                </c:pt>
                <c:pt idx="50">
                  <c:v>02.2021</c:v>
                </c:pt>
                <c:pt idx="52">
                  <c:v>06.2022</c:v>
                </c:pt>
                <c:pt idx="53">
                  <c:v>02.2022</c:v>
                </c:pt>
                <c:pt idx="54">
                  <c:v>02.2021</c:v>
                </c:pt>
                <c:pt idx="56">
                  <c:v>06.2022</c:v>
                </c:pt>
                <c:pt idx="57">
                  <c:v>02.2022</c:v>
                </c:pt>
                <c:pt idx="58">
                  <c:v>02.2021</c:v>
                </c:pt>
                <c:pt idx="60">
                  <c:v>06.2022</c:v>
                </c:pt>
                <c:pt idx="61">
                  <c:v>02.2022</c:v>
                </c:pt>
                <c:pt idx="62">
                  <c:v>02.2021</c:v>
                </c:pt>
                <c:pt idx="64">
                  <c:v>06.2022</c:v>
                </c:pt>
                <c:pt idx="65">
                  <c:v>02.2022</c:v>
                </c:pt>
                <c:pt idx="66">
                  <c:v>02.2021</c:v>
                </c:pt>
              </c:strCache>
            </c:strRef>
          </c:cat>
          <c:val>
            <c:numRef>
              <c:f>Лист1!$G$2:$G$68</c:f>
              <c:numCache>
                <c:formatCode>0%</c:formatCode>
                <c:ptCount val="67"/>
                <c:pt idx="0">
                  <c:v>1.7760384000311925E-2</c:v>
                </c:pt>
                <c:pt idx="1">
                  <c:v>2.2599999999999999E-2</c:v>
                </c:pt>
                <c:pt idx="2">
                  <c:v>2.5908432814616345E-2</c:v>
                </c:pt>
                <c:pt idx="4">
                  <c:v>1.4354187076598184E-2</c:v>
                </c:pt>
                <c:pt idx="5">
                  <c:v>1.49E-2</c:v>
                </c:pt>
                <c:pt idx="6">
                  <c:v>0</c:v>
                </c:pt>
                <c:pt idx="8">
                  <c:v>4.3232761305185059E-2</c:v>
                </c:pt>
                <c:pt idx="9">
                  <c:v>4.2099999999999999E-2</c:v>
                </c:pt>
                <c:pt idx="10">
                  <c:v>4.6675225614672466E-2</c:v>
                </c:pt>
                <c:pt idx="12">
                  <c:v>1.8064483882237071E-2</c:v>
                </c:pt>
                <c:pt idx="13">
                  <c:v>2.3599999999999999E-2</c:v>
                </c:pt>
                <c:pt idx="14">
                  <c:v>4.5694883033225941E-2</c:v>
                </c:pt>
                <c:pt idx="16">
                  <c:v>4.616785856128789E-2</c:v>
                </c:pt>
                <c:pt idx="20">
                  <c:v>2.5225077469014822E-2</c:v>
                </c:pt>
                <c:pt idx="21">
                  <c:v>2.9600000000000001E-2</c:v>
                </c:pt>
                <c:pt idx="22">
                  <c:v>4.1220270855982309E-2</c:v>
                </c:pt>
                <c:pt idx="24">
                  <c:v>1.8635683261704554E-2</c:v>
                </c:pt>
                <c:pt idx="25">
                  <c:v>1.61E-2</c:v>
                </c:pt>
                <c:pt idx="26">
                  <c:v>9.9955907925850778E-3</c:v>
                </c:pt>
                <c:pt idx="28">
                  <c:v>3.0845572285711175E-2</c:v>
                </c:pt>
                <c:pt idx="32">
                  <c:v>1.8826782971705345E-2</c:v>
                </c:pt>
                <c:pt idx="36">
                  <c:v>2.1099481174816349E-2</c:v>
                </c:pt>
                <c:pt idx="37">
                  <c:v>2.9899999999999999E-2</c:v>
                </c:pt>
                <c:pt idx="38">
                  <c:v>2.7430495406717114E-2</c:v>
                </c:pt>
                <c:pt idx="40">
                  <c:v>3.61227673968861E-2</c:v>
                </c:pt>
                <c:pt idx="41">
                  <c:v>3.9E-2</c:v>
                </c:pt>
                <c:pt idx="42">
                  <c:v>4.0234092974237072E-2</c:v>
                </c:pt>
                <c:pt idx="44">
                  <c:v>2.5008677457839051E-2</c:v>
                </c:pt>
                <c:pt idx="45">
                  <c:v>3.2800000000000003E-2</c:v>
                </c:pt>
                <c:pt idx="46">
                  <c:v>2.1731007719436039E-2</c:v>
                </c:pt>
                <c:pt idx="48">
                  <c:v>5.1957853188836362E-2</c:v>
                </c:pt>
                <c:pt idx="52">
                  <c:v>2.5128977404034084E-2</c:v>
                </c:pt>
                <c:pt idx="53">
                  <c:v>0.03</c:v>
                </c:pt>
                <c:pt idx="54">
                  <c:v>3.7589505446846826E-2</c:v>
                </c:pt>
                <c:pt idx="56">
                  <c:v>8.1809226319199957E-2</c:v>
                </c:pt>
                <c:pt idx="57">
                  <c:v>7.0499999999999993E-2</c:v>
                </c:pt>
                <c:pt idx="58">
                  <c:v>8.4300631615318741E-2</c:v>
                </c:pt>
                <c:pt idx="60">
                  <c:v>3.3598169790831627E-2</c:v>
                </c:pt>
                <c:pt idx="61">
                  <c:v>2.6499999999999999E-2</c:v>
                </c:pt>
                <c:pt idx="62">
                  <c:v>1.7854949304036E-2</c:v>
                </c:pt>
                <c:pt idx="64">
                  <c:v>6.2581643688995492E-2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29-4325-B809-EF35A8890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160174464"/>
        <c:axId val="160176000"/>
      </c:barChart>
      <c:catAx>
        <c:axId val="1601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0176000"/>
        <c:crosses val="autoZero"/>
        <c:auto val="1"/>
        <c:lblAlgn val="ctr"/>
        <c:lblOffset val="100"/>
        <c:noMultiLvlLbl val="0"/>
      </c:catAx>
      <c:valAx>
        <c:axId val="160176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601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7980706209386034E-3"/>
          <c:y val="2.7367648805305171E-2"/>
          <c:w val="0.96971399650660972"/>
          <c:h val="4.8499639886755888E-2"/>
        </c:manualLayout>
      </c:layout>
      <c:overlay val="0"/>
      <c:spPr>
        <a:noFill/>
        <a:ln>
          <a:solidFill>
            <a:srgbClr val="D2CBC9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3337116456115"/>
          <c:y val="2.3004036318740026E-2"/>
          <c:w val="0.45561181605224632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Червень 2022</c:v>
                </c:pt>
              </c:strCache>
            </c:strRef>
          </c:tx>
          <c:spPr>
            <a:solidFill>
              <a:srgbClr val="C00000"/>
            </a:solidFill>
            <a:ln w="2536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0-F98A-4992-A589-0DD522E464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1-F98A-4992-A589-0DD522E464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2-F98A-4992-A589-0DD522E464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3-F98A-4992-A589-0DD522E46419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8A-4992-A589-0DD522E46419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8A-4992-A589-0DD522E46419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Я живу в своєму будинку (де я жив до війни)</c:v>
                </c:pt>
                <c:pt idx="1">
                  <c:v>Я переїхав в інше місце в межах свого регіону</c:v>
                </c:pt>
                <c:pt idx="2">
                  <c:v>Я переїхав в інший район</c:v>
                </c:pt>
                <c:pt idx="3">
                  <c:v>Переїжджали, але вже повернулися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0.05</c:v>
                </c:pt>
                <c:pt idx="2">
                  <c:v>0.11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356224"/>
        <c:axId val="160357760"/>
      </c:barChart>
      <c:catAx>
        <c:axId val="16035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57760"/>
        <c:crosses val="autoZero"/>
        <c:auto val="1"/>
        <c:lblAlgn val="ctr"/>
        <c:lblOffset val="100"/>
        <c:noMultiLvlLbl val="0"/>
      </c:catAx>
      <c:valAx>
        <c:axId val="16035776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0356224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4372408823937"/>
          <c:y val="0"/>
          <c:w val="0.7999999343831810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F62"/>
            </a:solidFill>
            <a:ln>
              <a:solidFill>
                <a:srgbClr val="009F6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rgbClr val="009F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5A-452D-9CCF-4052D7ABBF0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5A-452D-9CCF-4052D7ABBF0D}"/>
              </c:ext>
            </c:extLst>
          </c:dPt>
          <c:dPt>
            <c:idx val="2"/>
            <c:bubble3D val="0"/>
            <c:spPr>
              <a:solidFill>
                <a:srgbClr val="009F62"/>
              </a:solidFill>
              <a:ln w="19050">
                <a:solidFill>
                  <a:srgbClr val="009F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5A-452D-9CCF-4052D7ABBF0D}"/>
              </c:ext>
            </c:extLst>
          </c:dPt>
          <c:dPt>
            <c:idx val="3"/>
            <c:bubble3D val="0"/>
            <c:spPr>
              <a:solidFill>
                <a:srgbClr val="009F62"/>
              </a:solidFill>
              <a:ln w="19050">
                <a:solidFill>
                  <a:srgbClr val="009F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5A-452D-9CCF-4052D7ABBF0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E1E8990-1AE7-40A9-B0EB-A3E4910DB13A}" type="VALUE">
                      <a:rPr lang="en-US" sz="2000" smtClean="0"/>
                      <a:pPr/>
                      <a:t>[ЗНАЧЕНИЕ]</a:t>
                    </a:fld>
                    <a:r>
                      <a:rPr lang="en-US" sz="20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5A-452D-9CCF-4052D7ABBF0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2619E22-5B6A-455D-86F3-2EDD606CE3A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5A-452D-9CCF-4052D7ABBF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5A-452D-9CCF-4052D7ABBF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5A-452D-9CCF-4052D7ABB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5A-452D-9CCF-4052D7ABB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5518922016223"/>
          <c:y val="0"/>
          <c:w val="0.7999999343831810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F62"/>
            </a:solidFill>
            <a:ln>
              <a:solidFill>
                <a:srgbClr val="009F6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rgbClr val="009F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CF-4897-AF2E-131273D82A7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CF-4897-AF2E-131273D82A7D}"/>
              </c:ext>
            </c:extLst>
          </c:dPt>
          <c:dPt>
            <c:idx val="2"/>
            <c:bubble3D val="0"/>
            <c:spPr>
              <a:solidFill>
                <a:srgbClr val="009F62"/>
              </a:solidFill>
              <a:ln w="19050">
                <a:solidFill>
                  <a:srgbClr val="009F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CF-4897-AF2E-131273D82A7D}"/>
              </c:ext>
            </c:extLst>
          </c:dPt>
          <c:dPt>
            <c:idx val="3"/>
            <c:bubble3D val="0"/>
            <c:spPr>
              <a:solidFill>
                <a:srgbClr val="009F62"/>
              </a:solidFill>
              <a:ln w="19050">
                <a:solidFill>
                  <a:srgbClr val="009F6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CF-4897-AF2E-131273D82A7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089681D-7590-4DA5-8892-3A711ED8263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CF-4897-AF2E-131273D82A7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2A3F27E-0ABF-46FD-B326-DB97A661041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CF-4897-AF2E-131273D82A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CF-4897-AF2E-131273D82A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CF-4897-AF2E-131273D82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CF-4897-AF2E-131273D82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998199387605169"/>
          <c:y val="3.0145914492617134E-2"/>
          <c:w val="0.45561181605224632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Червень 2022</c:v>
                </c:pt>
              </c:strCache>
            </c:strRef>
          </c:tx>
          <c:spPr>
            <a:solidFill>
              <a:srgbClr val="3E9651"/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5B25-431E-9008-29C4ABA2C12F}"/>
              </c:ext>
            </c:extLst>
          </c:dPt>
          <c:dPt>
            <c:idx val="3"/>
            <c:invertIfNegative val="0"/>
            <c:bubble3D val="0"/>
            <c:spPr>
              <a:solidFill>
                <a:srgbClr val="922428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7-5B25-431E-9008-29C4ABA2C12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8-5B25-431E-9008-29C4ABA2C12F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25-431E-9008-29C4ABA2C12F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B25-431E-9008-29C4ABA2C12F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Планую</c:v>
                </c:pt>
                <c:pt idx="1">
                  <c:v>Скоріше планую</c:v>
                </c:pt>
                <c:pt idx="2">
                  <c:v>Скоріше не планую</c:v>
                </c:pt>
                <c:pt idx="3">
                  <c:v>Не планую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0.24</c:v>
                </c:pt>
                <c:pt idx="2">
                  <c:v>0.08</c:v>
                </c:pt>
                <c:pt idx="3">
                  <c:v>0.02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25-431E-9008-29C4ABA2C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628672"/>
        <c:axId val="159630464"/>
      </c:barChart>
      <c:catAx>
        <c:axId val="159628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30464"/>
        <c:crosses val="autoZero"/>
        <c:auto val="1"/>
        <c:lblAlgn val="ctr"/>
        <c:lblOffset val="100"/>
        <c:noMultiLvlLbl val="0"/>
      </c:catAx>
      <c:valAx>
        <c:axId val="15963046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59628672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38818394775335"/>
          <c:y val="2.3004051369676908E-2"/>
          <c:w val="0.45561181605224632"/>
          <c:h val="0.95399189726064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Червень 2022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363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DDD2-064B-A4BD-A39B512E89CA}"/>
              </c:ext>
            </c:extLst>
          </c:dPt>
          <c:dLbls>
            <c:dLbl>
              <c:idx val="0"/>
              <c:layout>
                <c:manualLayout>
                  <c:x val="-1.3416675784956353E-16"/>
                  <c:y val="6.943480072212201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2-064B-A4BD-A39B512E89CA}"/>
                </c:ext>
              </c:extLst>
            </c:dLbl>
            <c:dLbl>
              <c:idx val="2"/>
              <c:layout>
                <c:manualLayout>
                  <c:x val="7.2702665901954605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D2-064B-A4BD-A39B512E89CA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Тривога, страх, паніка</c:v>
                </c:pt>
                <c:pt idx="1">
                  <c:v>Злість, роздратування</c:v>
                </c:pt>
                <c:pt idx="2">
                  <c:v>Емоційна нестабільність (різкі та непрогнозовані зміни настрою)</c:v>
                </c:pt>
                <c:pt idx="3">
                  <c:v>Розгубленість, почуття безнадійності</c:v>
                </c:pt>
                <c:pt idx="4">
                  <c:v>Апатія, пригніченість</c:v>
                </c:pt>
                <c:pt idx="5">
                  <c:v>Нічого з перерахованого</c:v>
                </c:pt>
                <c:pt idx="6">
                  <c:v>Почуття провини перед тими, хто залишився у вашому населеному пункті</c:v>
                </c:pt>
                <c:pt idx="7">
                  <c:v>Інші негативні стани</c:v>
                </c:pt>
                <c:pt idx="8">
                  <c:v>Інше: Невпевненість в завтрашньому дні/невідомість</c:v>
                </c:pt>
                <c:pt idx="9">
                  <c:v>Важко сказати/Відмова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0.46500000000000002</c:v>
                </c:pt>
                <c:pt idx="1">
                  <c:v>0.29400000000000015</c:v>
                </c:pt>
                <c:pt idx="2">
                  <c:v>0.28100000000000008</c:v>
                </c:pt>
                <c:pt idx="3">
                  <c:v>0.26900000000000002</c:v>
                </c:pt>
                <c:pt idx="4">
                  <c:v>0.253</c:v>
                </c:pt>
                <c:pt idx="5">
                  <c:v>0.18300000000000008</c:v>
                </c:pt>
                <c:pt idx="6">
                  <c:v>4.8000000000000001E-2</c:v>
                </c:pt>
                <c:pt idx="7">
                  <c:v>1.2E-2</c:v>
                </c:pt>
                <c:pt idx="8">
                  <c:v>1.0000000000000005E-2</c:v>
                </c:pt>
                <c:pt idx="9">
                  <c:v>4.0000000000000027E-3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D2-064B-A4BD-A39B512E8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1071232"/>
        <c:axId val="71072768"/>
      </c:barChart>
      <c:catAx>
        <c:axId val="71071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72768"/>
        <c:crosses val="autoZero"/>
        <c:auto val="1"/>
        <c:lblAlgn val="ctr"/>
        <c:lblOffset val="100"/>
        <c:noMultiLvlLbl val="0"/>
      </c:catAx>
      <c:valAx>
        <c:axId val="71072768"/>
        <c:scaling>
          <c:orientation val="minMax"/>
          <c:max val="0.55000000000000004"/>
        </c:scaling>
        <c:delete val="1"/>
        <c:axPos val="b"/>
        <c:numFmt formatCode="0%" sourceLinked="1"/>
        <c:majorTickMark val="out"/>
        <c:minorTickMark val="none"/>
        <c:tickLblPos val="none"/>
        <c:crossAx val="71071232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60657996123946"/>
          <c:y val="2.3004051369676908E-2"/>
          <c:w val="0.33694361525501026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Січень 12-15, n = 1029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0434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2-4588-EA4A-A2E3-C41DF7F56A7B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88-EA4A-A2E3-C41DF7F56A7B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88-EA4A-A2E3-C41DF7F56A7B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</c:v>
                </c:pt>
                <c:pt idx="1">
                  <c:v>0.21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88-EA4A-A2E3-C41DF7F56A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Вересень 9-11, n=1026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10-0B01-4553-B980-98190ECBAD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0.68640000000000001</c:v>
                </c:pt>
                <c:pt idx="1">
                  <c:v>0.22539999999999999</c:v>
                </c:pt>
                <c:pt idx="2">
                  <c:v>8.8200000000000001E-2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88-EA4A-A2E3-C41DF7F56A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Липень 21-24, n=1018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808586"/>
              </a:solidFill>
            </c:spPr>
            <c:extLst>
              <c:ext xmlns:c16="http://schemas.microsoft.com/office/drawing/2014/chart" uri="{C3380CC4-5D6E-409C-BE32-E72D297353CC}">
                <c16:uniqueId val="{00000020-6FE6-CB44-9A49-59D8D0841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0.71730000000000005</c:v>
                </c:pt>
                <c:pt idx="1">
                  <c:v>0.1963</c:v>
                </c:pt>
                <c:pt idx="2">
                  <c:v>8.6400000000000005E-2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E6-CB44-9A49-59D8D08415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Травень 28-29, n=1024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99699"/>
              </a:solidFill>
            </c:spPr>
            <c:extLst>
              <c:ext xmlns:c16="http://schemas.microsoft.com/office/drawing/2014/chart" uri="{C3380CC4-5D6E-409C-BE32-E72D297353CC}">
                <c16:uniqueId val="{00000021-6FE6-CB44-9A49-59D8D0841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0.61827070557262409</c:v>
                </c:pt>
                <c:pt idx="1">
                  <c:v>0.29442793020646624</c:v>
                </c:pt>
                <c:pt idx="2">
                  <c:v>8.730136422090963E-2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E6-CB44-9A49-59D8D08415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Травень 7-8, n=1008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B3B6B6"/>
              </a:solidFill>
            </c:spPr>
            <c:extLst>
              <c:ext xmlns:c16="http://schemas.microsoft.com/office/drawing/2014/chart" uri="{C3380CC4-5D6E-409C-BE32-E72D297353CC}">
                <c16:uniqueId val="{00000022-6FE6-CB44-9A49-59D8D0841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0.62490000000000001</c:v>
                </c:pt>
                <c:pt idx="1">
                  <c:v>0.27250000000000002</c:v>
                </c:pt>
                <c:pt idx="2">
                  <c:v>0.1026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FE6-CB44-9A49-59D8D08415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Квітень 18-19, n=1034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CCECF"/>
              </a:solidFill>
            </c:spPr>
            <c:extLst>
              <c:ext xmlns:c16="http://schemas.microsoft.com/office/drawing/2014/chart" uri="{C3380CC4-5D6E-409C-BE32-E72D297353CC}">
                <c16:uniqueId val="{00000023-6FE6-CB44-9A49-59D8D08415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0.66869999999999996</c:v>
                </c:pt>
                <c:pt idx="1">
                  <c:v>0.24049999999999999</c:v>
                </c:pt>
                <c:pt idx="2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E6-CB44-9A49-59D8D084158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Березень 28-29, n=1033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E6E7E7"/>
              </a:solidFill>
            </c:spPr>
            <c:extLst>
              <c:ext xmlns:c16="http://schemas.microsoft.com/office/drawing/2014/chart" uri="{C3380CC4-5D6E-409C-BE32-E72D297353CC}">
                <c16:uniqueId val="{00000002-A5F5-CF4F-9FF5-197FBF483948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0.60550000000000004</c:v>
                </c:pt>
                <c:pt idx="1">
                  <c:v>0.26669999999999999</c:v>
                </c:pt>
                <c:pt idx="2">
                  <c:v>0.1278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5-CF4F-9FF5-197FBF48394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Березень 14-15, n=1032</c:v>
                </c:pt>
              </c:strCache>
            </c:strRef>
          </c:tx>
          <c:spPr>
            <a:solidFill>
              <a:srgbClr val="FFDDDE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1-BD94-5248-BD57-9BA32A7C79A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Березень 3-4, n=1024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1-7BFC-4AF6-95D9-F348D913D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0874880"/>
        <c:axId val="160876416"/>
      </c:barChart>
      <c:catAx>
        <c:axId val="1608748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0876416"/>
        <c:crosses val="autoZero"/>
        <c:auto val="1"/>
        <c:lblAlgn val="ctr"/>
        <c:lblOffset val="100"/>
        <c:noMultiLvlLbl val="0"/>
      </c:catAx>
      <c:valAx>
        <c:axId val="16087641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0874880"/>
        <c:crosses val="max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71913606459286938"/>
          <c:y val="0.29936289475661487"/>
          <c:w val="0.26222213945256545"/>
          <c:h val="0.62946970980022499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60657996123946"/>
          <c:y val="2.3004051369676908E-2"/>
          <c:w val="0.33694361525501026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40434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3-68FC-7C43-B13C-C3D8596EAF0E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FC-7C43-B13C-C3D8596EAF0E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FC-7C43-B13C-C3D8596EAF0E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0.23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FC-7C43-B13C-C3D8596EA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Sept.22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11-68FC-7C43-B13C-C3D8596E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0.60760000000000003</c:v>
                </c:pt>
                <c:pt idx="1">
                  <c:v>0.26719999999999999</c:v>
                </c:pt>
                <c:pt idx="2">
                  <c:v>0.12520000000000001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8FC-7C43-B13C-C3D8596EAF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21-24 липня, n=1018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808586"/>
              </a:solidFill>
            </c:spPr>
            <c:extLst>
              <c:ext xmlns:c16="http://schemas.microsoft.com/office/drawing/2014/chart" uri="{C3380CC4-5D6E-409C-BE32-E72D297353CC}">
                <c16:uniqueId val="{00000016-68FC-7C43-B13C-C3D8596E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0.65480000000000005</c:v>
                </c:pt>
                <c:pt idx="1">
                  <c:v>0.24160000000000001</c:v>
                </c:pt>
                <c:pt idx="2">
                  <c:v>0.1036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8FC-7C43-B13C-C3D8596EAF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28-29 травня, n=1024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99699"/>
              </a:solidFill>
            </c:spPr>
            <c:extLst>
              <c:ext xmlns:c16="http://schemas.microsoft.com/office/drawing/2014/chart" uri="{C3380CC4-5D6E-409C-BE32-E72D297353CC}">
                <c16:uniqueId val="{0000001A-68FC-7C43-B13C-C3D8596E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0.54</c:v>
                </c:pt>
                <c:pt idx="1">
                  <c:v>0.33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8FC-7C43-B13C-C3D8596EAF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7-8 травня, n=1008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B3B6B6"/>
              </a:solidFill>
            </c:spPr>
            <c:extLst>
              <c:ext xmlns:c16="http://schemas.microsoft.com/office/drawing/2014/chart" uri="{C3380CC4-5D6E-409C-BE32-E72D297353CC}">
                <c16:uniqueId val="{0000001E-68FC-7C43-B13C-C3D8596E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</c:v>
                </c:pt>
                <c:pt idx="1">
                  <c:v>0.39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8FC-7C43-B13C-C3D8596EAF0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18-19 квітня, n=1034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CCECF"/>
              </a:solidFill>
            </c:spPr>
            <c:extLst>
              <c:ext xmlns:c16="http://schemas.microsoft.com/office/drawing/2014/chart" uri="{C3380CC4-5D6E-409C-BE32-E72D297353CC}">
                <c16:uniqueId val="{00000022-68FC-7C43-B13C-C3D8596E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0.50129999999999997</c:v>
                </c:pt>
                <c:pt idx="1">
                  <c:v>0.38119999999999998</c:v>
                </c:pt>
                <c:pt idx="2">
                  <c:v>0.11749999999999999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8FC-7C43-B13C-C3D8596EAF0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28-29 березня, n=1033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E6E7E7"/>
              </a:solidFill>
            </c:spPr>
            <c:extLst>
              <c:ext xmlns:c16="http://schemas.microsoft.com/office/drawing/2014/chart" uri="{C3380CC4-5D6E-409C-BE32-E72D297353CC}">
                <c16:uniqueId val="{00000026-68FC-7C43-B13C-C3D8596EA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0.44940000000000002</c:v>
                </c:pt>
                <c:pt idx="1">
                  <c:v>0.37180000000000002</c:v>
                </c:pt>
                <c:pt idx="2">
                  <c:v>0.1789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68FC-7C43-B13C-C3D8596EAF0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14-15 березня, n=1032</c:v>
                </c:pt>
              </c:strCache>
            </c:strRef>
          </c:tx>
          <c:spPr>
            <a:solidFill>
              <a:srgbClr val="FFDDDE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2-492C-6C45-BFF2-358E265CA2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0.51439999999999997</c:v>
                </c:pt>
                <c:pt idx="1">
                  <c:v>0.32650000000000001</c:v>
                </c:pt>
                <c:pt idx="2">
                  <c:v>0.15909999999999999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92C-6C45-BFF2-358E265CA2B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3-4 березня, n=1024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0.55906565936144148</c:v>
                </c:pt>
                <c:pt idx="1">
                  <c:v>0.29757877008189232</c:v>
                </c:pt>
                <c:pt idx="2">
                  <c:v>0.1433555705566682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C0C-4002-ACCD-C2BE00DD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072640"/>
        <c:axId val="161074176"/>
      </c:barChart>
      <c:catAx>
        <c:axId val="1610726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1074176"/>
        <c:crosses val="autoZero"/>
        <c:auto val="1"/>
        <c:lblAlgn val="ctr"/>
        <c:lblOffset val="100"/>
        <c:noMultiLvlLbl val="0"/>
      </c:catAx>
      <c:valAx>
        <c:axId val="1610741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1072640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59587810871525"/>
          <c:y val="2.3004051369676908E-2"/>
          <c:w val="0.3074731858940935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21-24 липня, n=10182</c:v>
                </c:pt>
              </c:strCache>
            </c:strRef>
          </c:tx>
          <c:spPr>
            <a:solidFill>
              <a:schemeClr val="accent3"/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4-7044-5148-B066-DB0D329EC7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7044-5148-B066-DB0D329EC72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6-7044-5148-B066-DB0D329EC72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7-7044-5148-B066-DB0D329EC724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4-5148-B066-DB0D329EC724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4-5148-B066-DB0D329EC724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44-5148-B066-DB0D329EC724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Цілком за</c:v>
                </c:pt>
                <c:pt idx="1">
                  <c:v>Скоріше за</c:v>
                </c:pt>
                <c:pt idx="2">
                  <c:v>Скоріше проти</c:v>
                </c:pt>
                <c:pt idx="3">
                  <c:v>Зовсім проти</c:v>
                </c:pt>
                <c:pt idx="4">
                  <c:v>Важко відповісти</c:v>
                </c:pt>
                <c:pt idx="5">
                  <c:v>Відмова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0.53810000000000002</c:v>
                </c:pt>
                <c:pt idx="1">
                  <c:v>0.31060000000000015</c:v>
                </c:pt>
                <c:pt idx="2">
                  <c:v>5.4400000000000018E-2</c:v>
                </c:pt>
                <c:pt idx="3">
                  <c:v>3.210000000000001E-2</c:v>
                </c:pt>
                <c:pt idx="4">
                  <c:v>5.980000000000002E-2</c:v>
                </c:pt>
                <c:pt idx="5">
                  <c:v>5.1000000000000004E-3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44-5148-B066-DB0D329EC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211904"/>
        <c:axId val="161213440"/>
      </c:barChart>
      <c:catAx>
        <c:axId val="161211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1213440"/>
        <c:crosses val="autoZero"/>
        <c:auto val="1"/>
        <c:lblAlgn val="ctr"/>
        <c:lblOffset val="100"/>
        <c:noMultiLvlLbl val="0"/>
      </c:catAx>
      <c:valAx>
        <c:axId val="16121344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1211904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152238956710532"/>
          <c:y val="2.3004051369676908E-2"/>
          <c:w val="0.37456385415042986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21-24 липня, n=1018</c:v>
                </c:pt>
              </c:strCache>
            </c:strRef>
          </c:tx>
          <c:spPr>
            <a:solidFill>
              <a:schemeClr val="accent3"/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4-11D8-DB47-9AC1-B49D2FFEA9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11D8-DB47-9AC1-B49D2FFEA93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6-11D8-DB47-9AC1-B49D2FFEA93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7-11D8-DB47-9AC1-B49D2FFEA93F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1D8-DB47-9AC1-B49D2FFEA93F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D8-DB47-9AC1-B49D2FFEA93F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1D8-DB47-9AC1-B49D2FFEA93F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Цілком за</c:v>
                </c:pt>
                <c:pt idx="1">
                  <c:v>Скоріше за</c:v>
                </c:pt>
                <c:pt idx="2">
                  <c:v>Скоріше проти</c:v>
                </c:pt>
                <c:pt idx="3">
                  <c:v>Зовсім проти</c:v>
                </c:pt>
                <c:pt idx="4">
                  <c:v>Важко відповісти</c:v>
                </c:pt>
                <c:pt idx="5">
                  <c:v>Відмова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0.6179</c:v>
                </c:pt>
                <c:pt idx="1">
                  <c:v>0.29360000000000003</c:v>
                </c:pt>
                <c:pt idx="2">
                  <c:v>2.3E-2</c:v>
                </c:pt>
                <c:pt idx="3">
                  <c:v>1.2999999999999999E-2</c:v>
                </c:pt>
                <c:pt idx="4">
                  <c:v>4.5499999999999999E-2</c:v>
                </c:pt>
                <c:pt idx="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D8-DB47-9AC1-B49D2FFEA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500928"/>
        <c:axId val="161300864"/>
      </c:barChart>
      <c:catAx>
        <c:axId val="159500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1300864"/>
        <c:crosses val="autoZero"/>
        <c:auto val="1"/>
        <c:lblAlgn val="ctr"/>
        <c:lblOffset val="100"/>
        <c:noMultiLvlLbl val="0"/>
      </c:catAx>
      <c:valAx>
        <c:axId val="16130086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59500928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152238956710532"/>
          <c:y val="0"/>
          <c:w val="0.3745638541504298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Січень 12-15, n = 1029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4-749A-7A40-B7B6-DF244394E9E4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9A-7A40-B7B6-DF244394E9E4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9A-7A40-B7B6-DF244394E9E4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9A-7A40-B7B6-DF244394E9E4}"/>
                </c:ext>
              </c:extLst>
            </c:dLbl>
            <c:spPr>
              <a:noFill/>
              <a:ln w="25363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0.96</c:v>
                </c:pt>
                <c:pt idx="1">
                  <c:v>0.03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9A-7A40-B7B6-DF244394E9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Вересень 9-11, n=1026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49A-7A40-B7B6-DF244394E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0.94969999999999999</c:v>
                </c:pt>
                <c:pt idx="1">
                  <c:v>2.47E-2</c:v>
                </c:pt>
                <c:pt idx="2">
                  <c:v>2.5600000000000001E-2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49A-7A40-B7B6-DF244394E9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Липень 21-24, n=1018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749A-7A40-B7B6-DF244394E9E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0.94950000000000001</c:v>
                </c:pt>
                <c:pt idx="1">
                  <c:v>2.8500000000000001E-2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49A-7A40-B7B6-DF244394E9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Травень 28-29, n=1024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Sheet1!$E$2:$E$4</c:f>
              <c:numCache>
                <c:formatCode>###0%</c:formatCode>
                <c:ptCount val="3"/>
                <c:pt idx="0">
                  <c:v>0.95799999999999996</c:v>
                </c:pt>
                <c:pt idx="1">
                  <c:v>2.8000000000000001E-2</c:v>
                </c:pt>
                <c:pt idx="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49A-7A40-B7B6-DF244394E9E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Травень 7-8, n=1008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Sheet1!$F$2:$F$4</c:f>
              <c:numCache>
                <c:formatCode>###0%</c:formatCode>
                <c:ptCount val="3"/>
                <c:pt idx="0">
                  <c:v>0.95909999999999995</c:v>
                </c:pt>
                <c:pt idx="1">
                  <c:v>2.2700000000000001E-2</c:v>
                </c:pt>
                <c:pt idx="2">
                  <c:v>1.8100000000000002E-2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49A-7A40-B7B6-DF244394E9E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Квітень 18-19, n=1034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9-749A-7A40-B7B6-DF244394E9E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Березень 28-29, n=1033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A-749A-7A40-B7B6-DF244394E9E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Березень 14-15, n=1032</c:v>
                </c:pt>
              </c:strCache>
            </c:strRef>
          </c:tx>
          <c:spPr>
            <a:solidFill>
              <a:srgbClr val="FFDDDE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B3DD-FE48-9504-90DDB2B2B8D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Березень 3-4, n=1024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7F0C-4132-BC1A-8E7B82180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9522176"/>
        <c:axId val="161240960"/>
      </c:barChart>
      <c:catAx>
        <c:axId val="159522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1240960"/>
        <c:crosses val="autoZero"/>
        <c:auto val="1"/>
        <c:lblAlgn val="ctr"/>
        <c:lblOffset val="100"/>
        <c:noMultiLvlLbl val="0"/>
      </c:catAx>
      <c:valAx>
        <c:axId val="16124096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59522176"/>
        <c:crosses val="max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64849841928354224"/>
          <c:y val="0.49229327963114949"/>
          <c:w val="0.35150158071645832"/>
          <c:h val="0.507706720368850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98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152238956710532"/>
          <c:y val="3.3968360422182184E-3"/>
          <c:w val="0.37456385415042986"/>
          <c:h val="0.99660316395778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2536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0-1A44-7641-8419-18A1EB9F35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1-1A44-7641-8419-18A1EB9F358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2-1A44-7641-8419-18A1EB9F3583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44-7641-8419-18A1EB9F3583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44-7641-8419-18A1EB9F3583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44-7641-8419-18A1EB9F3583}"/>
                </c:ext>
              </c:extLst>
            </c:dLbl>
            <c:spPr>
              <a:noFill/>
              <a:ln w="25363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0.93</c:v>
                </c:pt>
                <c:pt idx="1">
                  <c:v>0.05</c:v>
                </c:pt>
                <c:pt idx="2">
                  <c:v>2.0000000000000007E-2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A44-7641-8419-18A1EB9F3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Sept.22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F037-45A7-9ADA-8F91615497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F037-45A7-9ADA-8F91615497A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037-45A7-9ADA-8F91615497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0.91959999999999997</c:v>
                </c:pt>
                <c:pt idx="1">
                  <c:v>4.2200000000000001E-2</c:v>
                </c:pt>
                <c:pt idx="2">
                  <c:v>3.8199999999999998E-2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44-7641-8419-18A1EB9F3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21-24 липня, n=1018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A-B79A-8444-BF40-B5BBBD1EA3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D-5EEE-4A4A-B5CD-6D3E9A72E9B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5EEE-4A4A-B5CD-6D3E9A72E9B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0.90559999999999996</c:v>
                </c:pt>
                <c:pt idx="1">
                  <c:v>7.0300000000000029E-2</c:v>
                </c:pt>
                <c:pt idx="2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EEE-4A4A-B5CD-6D3E9A72E9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28-29 травня, n=1024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B79A-8444-BF40-B5BBBD1EA3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E-5EEE-4A4A-B5CD-6D3E9A72E9B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2-5EEE-4A4A-B5CD-6D3E9A72E9B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0.91</c:v>
                </c:pt>
                <c:pt idx="1">
                  <c:v>0.05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EEE-4A4A-B5CD-6D3E9A72E9B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7-8 травня, n=1008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C-B79A-8444-BF40-B5BBBD1EA3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5EEE-4A4A-B5CD-6D3E9A72E9B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5EEE-4A4A-B5CD-6D3E9A72E9B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0.88</c:v>
                </c:pt>
                <c:pt idx="1">
                  <c:v>8.0000000000000029E-2</c:v>
                </c:pt>
                <c:pt idx="2">
                  <c:v>4.4500000000000019E-2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EEE-4A4A-B5CD-6D3E9A72E9B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18-19 квітня, n=1034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B79A-8444-BF40-B5BBBD1EA3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0-5EEE-4A4A-B5CD-6D3E9A72E9B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4-5EEE-4A4A-B5CD-6D3E9A72E9B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0.83470000000000022</c:v>
                </c:pt>
                <c:pt idx="1">
                  <c:v>0.12429999999999999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EEE-4A4A-B5CD-6D3E9A72E9B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28-29 березня, n=1033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6-5EEE-4A4A-B5CD-6D3E9A72E9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5EEE-4A4A-B5CD-6D3E9A72E9B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8-5EEE-4A4A-B5CD-6D3E9A72E9B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0.82050000000000001</c:v>
                </c:pt>
                <c:pt idx="1">
                  <c:v>0.1109</c:v>
                </c:pt>
                <c:pt idx="2">
                  <c:v>6.8599999999999994E-2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5EEE-4A4A-B5CD-6D3E9A72E9B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14-15 березня, n=1032</c:v>
                </c:pt>
              </c:strCache>
            </c:strRef>
          </c:tx>
          <c:spPr>
            <a:solidFill>
              <a:srgbClr val="FFDDDE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5-7C9B-CC47-913F-8CFC5C2886A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0.82730000000000004</c:v>
                </c:pt>
                <c:pt idx="1">
                  <c:v>9.7600000000000006E-2</c:v>
                </c:pt>
                <c:pt idx="2">
                  <c:v>7.51E-2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7C9B-CC47-913F-8CFC5C2886A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3-4 березня, n=1024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0.78606183333687918</c:v>
                </c:pt>
                <c:pt idx="1">
                  <c:v>0.14650437965334698</c:v>
                </c:pt>
                <c:pt idx="2">
                  <c:v>6.743378700977555E-2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6D1F-4F8B-A1FF-633A48D53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768960"/>
        <c:axId val="161770496"/>
      </c:barChart>
      <c:catAx>
        <c:axId val="161768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1770496"/>
        <c:crosses val="autoZero"/>
        <c:auto val="1"/>
        <c:lblAlgn val="ctr"/>
        <c:lblOffset val="100"/>
        <c:noMultiLvlLbl val="0"/>
      </c:catAx>
      <c:valAx>
        <c:axId val="16177049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1768960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33639545056882"/>
          <c:y val="0"/>
          <c:w val="0.42460258092738423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January 12-15, N = 1029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25363"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2-F98A-4992-A589-0DD522E46419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8A-4992-A589-0DD522E46419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8A-4992-A589-0DD522E46419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8A-4992-A589-0DD522E46419}"/>
                </c:ext>
              </c:extLst>
            </c:dLbl>
            <c:spPr>
              <a:noFill/>
              <a:ln w="25363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0.06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Sept.22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88A2-4E72-A5E0-E76566D2A4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0.92330000000000001</c:v>
                </c:pt>
                <c:pt idx="1">
                  <c:v>4.2599999999999999E-2</c:v>
                </c:pt>
                <c:pt idx="2">
                  <c:v>3.4099999999999998E-2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20E-4D98-B51C-9278860ACB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21-24 липня, n=1018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2-6EB1-E640-A084-148AEDC263A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0.89239999999999997</c:v>
                </c:pt>
                <c:pt idx="1">
                  <c:v>8.3099999999999993E-2</c:v>
                </c:pt>
                <c:pt idx="2">
                  <c:v>2.46E-2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EB1-E640-A084-148AEDC263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28-29 травня, n=1024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99699"/>
              </a:solidFill>
            </c:spPr>
            <c:extLst>
              <c:ext xmlns:c16="http://schemas.microsoft.com/office/drawing/2014/chart" uri="{C3380CC4-5D6E-409C-BE32-E72D297353CC}">
                <c16:uniqueId val="{00000023-6EB1-E640-A084-148AEDC263A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0.86299999999999999</c:v>
                </c:pt>
                <c:pt idx="1">
                  <c:v>0.10100000000000001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EB1-E640-A084-148AEDC263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7-8 травня, n=1008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B3B6B6"/>
              </a:solidFill>
            </c:spPr>
            <c:extLst>
              <c:ext xmlns:c16="http://schemas.microsoft.com/office/drawing/2014/chart" uri="{C3380CC4-5D6E-409C-BE32-E72D297353CC}">
                <c16:uniqueId val="{00000024-6EB1-E640-A084-148AEDC263A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0.82689999999999997</c:v>
                </c:pt>
                <c:pt idx="1">
                  <c:v>0.12859999999999999</c:v>
                </c:pt>
                <c:pt idx="2">
                  <c:v>4.4499999999999998E-2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EB1-E640-A084-148AEDC263A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18-19 квітня, n=1034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6EB1-E640-A084-148AEDC263A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0.81520000000000004</c:v>
                </c:pt>
                <c:pt idx="1">
                  <c:v>0.1308</c:v>
                </c:pt>
                <c:pt idx="2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EB1-E640-A084-148AEDC263A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28-29 березня, n=1033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6EB1-E640-A084-148AEDC263A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0.79990000000000006</c:v>
                </c:pt>
                <c:pt idx="1">
                  <c:v>0.12640000000000001</c:v>
                </c:pt>
                <c:pt idx="2">
                  <c:v>7.3700000000000002E-2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6EB1-E640-A084-148AEDC263A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14-15 березня, n=1032</c:v>
                </c:pt>
              </c:strCache>
            </c:strRef>
          </c:tx>
          <c:spPr>
            <a:solidFill>
              <a:srgbClr val="FFDDDE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84A4-114A-AF97-C9628C5446AF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0.83499999999999996</c:v>
                </c:pt>
                <c:pt idx="1">
                  <c:v>9.7600000000000006E-2</c:v>
                </c:pt>
                <c:pt idx="2">
                  <c:v>6.7299999999999999E-2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4A4-114A-AF97-C9628C5446A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3-4 березня, n=1024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Ні, не готові прийняти такий сценарій</c:v>
                </c:pt>
                <c:pt idx="1">
                  <c:v>Так, готові прийняти такий сценарій</c:v>
                </c:pt>
                <c:pt idx="2">
                  <c:v>Важко сказати/відмова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0.75401251419544701</c:v>
                </c:pt>
                <c:pt idx="1">
                  <c:v>0.17180596429753522</c:v>
                </c:pt>
                <c:pt idx="2">
                  <c:v>7.4181521507019399E-2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5BF1-44CF-9BA6-C9DFA896E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1866496"/>
        <c:axId val="161868032"/>
      </c:barChart>
      <c:catAx>
        <c:axId val="161866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crossAx val="161868032"/>
        <c:crosses val="autoZero"/>
        <c:auto val="1"/>
        <c:lblAlgn val="ctr"/>
        <c:lblOffset val="100"/>
        <c:noMultiLvlLbl val="0"/>
      </c:catAx>
      <c:valAx>
        <c:axId val="16186803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1866496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16208773418691"/>
          <c:y val="2.3004051369676908E-2"/>
          <c:w val="0.28799525576925056"/>
          <c:h val="0.961190480913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Липень 21-24 2022, n=1018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363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1EB1-494D-A30E-FC21D009289D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B1-494D-A30E-FC21D009289D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B1-494D-A30E-FC21D009289D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B1-494D-A30E-FC21D009289D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Дуже сприятлива</c:v>
                </c:pt>
                <c:pt idx="1">
                  <c:v>Достатньо сприятлива</c:v>
                </c:pt>
                <c:pt idx="2">
                  <c:v>Достатньо несприятлива</c:v>
                </c:pt>
                <c:pt idx="3">
                  <c:v>Дуже несприятлива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8.9999999999999998E-4</c:v>
                </c:pt>
                <c:pt idx="1">
                  <c:v>1.1900000000000001E-2</c:v>
                </c:pt>
                <c:pt idx="2">
                  <c:v>8.5300000000000001E-2</c:v>
                </c:pt>
                <c:pt idx="3">
                  <c:v>0.8599</c:v>
                </c:pt>
                <c:pt idx="4">
                  <c:v>4.2099999999999999E-2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EB1-494D-A30E-FC21D00928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Квітень 18-19 2022, n=1034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3-1EB1-494D-A30E-FC21D00928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Дуже сприятлива</c:v>
                </c:pt>
                <c:pt idx="1">
                  <c:v>Достатньо сприятлива</c:v>
                </c:pt>
                <c:pt idx="2">
                  <c:v>Достатньо несприятлива</c:v>
                </c:pt>
                <c:pt idx="3">
                  <c:v>Дуже несприятлива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0.01</c:v>
                </c:pt>
                <c:pt idx="2">
                  <c:v>0.08</c:v>
                </c:pt>
                <c:pt idx="3">
                  <c:v>0.88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EB1-494D-A30E-FC21D00928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Листопад 6-16 2021, n=1005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1EB1-494D-A30E-FC21D00928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Дуже сприятлива</c:v>
                </c:pt>
                <c:pt idx="1">
                  <c:v>Достатньо сприятлива</c:v>
                </c:pt>
                <c:pt idx="2">
                  <c:v>Достатньо несприятлива</c:v>
                </c:pt>
                <c:pt idx="3">
                  <c:v>Дуже несприятлива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0.03</c:v>
                </c:pt>
                <c:pt idx="1">
                  <c:v>0.17</c:v>
                </c:pt>
                <c:pt idx="2">
                  <c:v>0.24</c:v>
                </c:pt>
                <c:pt idx="3">
                  <c:v>0.48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EB1-494D-A30E-FC21D0092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2215040"/>
        <c:axId val="162216576"/>
      </c:barChart>
      <c:catAx>
        <c:axId val="1622150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216576"/>
        <c:crosses val="autoZero"/>
        <c:auto val="1"/>
        <c:lblAlgn val="ctr"/>
        <c:lblOffset val="100"/>
        <c:noMultiLvlLbl val="0"/>
      </c:catAx>
      <c:valAx>
        <c:axId val="1622165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2215040"/>
        <c:crosses val="max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51500345933492153"/>
          <c:y val="0.85469280060309127"/>
          <c:w val="0.25126137916696489"/>
          <c:h val="0.11867626095015152"/>
        </c:manualLayout>
      </c:layout>
      <c:overlay val="0"/>
      <c:txPr>
        <a:bodyPr/>
        <a:lstStyle/>
        <a:p>
          <a:pPr>
            <a:defRPr sz="7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513341400995904E-2"/>
          <c:w val="1"/>
          <c:h val="0.950392660883267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Kyiv</c:v>
                </c:pt>
              </c:strCache>
            </c:strRef>
          </c:tx>
          <c:spPr>
            <a:solidFill>
              <a:srgbClr val="971D1E"/>
            </a:solidFill>
            <a:ln w="25365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606464"/>
              </a:solidFill>
              <a:ln w="25365">
                <a:noFill/>
              </a:ln>
            </c:spPr>
            <c:extLst>
              <c:ext xmlns:c16="http://schemas.microsoft.com/office/drawing/2014/chart" uri="{C3380CC4-5D6E-409C-BE32-E72D297353CC}">
                <c16:uniqueId val="{00000009-E222-3B47-9C7E-E4E8257AD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B3-4DB2-9E94-9F57131E6895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3.0599999999999999E-2</c:v>
                </c:pt>
                <c:pt idx="2">
                  <c:v>8.7099999999999997E-2</c:v>
                </c:pt>
                <c:pt idx="3">
                  <c:v>0.84989999999999999</c:v>
                </c:pt>
                <c:pt idx="4">
                  <c:v>3.2399999999999998E-2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E222-3B47-9C7E-E4E8257AD1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Column4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0.96940000000000004</c:v>
                </c:pt>
                <c:pt idx="2">
                  <c:v>0.91290000000000004</c:v>
                </c:pt>
                <c:pt idx="3">
                  <c:v>0.15010000000000001</c:v>
                </c:pt>
                <c:pt idx="4">
                  <c:v>0.96760000000000002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222-3B47-9C7E-E4E8257AD1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971D1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3A-E222-3B47-9C7E-E4E8257AD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B3-4DB2-9E94-9F57131E6895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6.1899999999999997E-2</c:v>
                </c:pt>
                <c:pt idx="3">
                  <c:v>0.91610000000000003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222-3B47-9C7E-E4E8257AD1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Column6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0.93810000000000004</c:v>
                </c:pt>
                <c:pt idx="3">
                  <c:v>8.3899999999999975E-2</c:v>
                </c:pt>
                <c:pt idx="4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E222-3B47-9C7E-E4E8257AD1D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971D1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39-E222-3B47-9C7E-E4E8257AD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B3-4DB2-9E94-9F57131E6895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3.5999999999999999E-3</c:v>
                </c:pt>
                <c:pt idx="1">
                  <c:v>3.0999999999999999E-3</c:v>
                </c:pt>
                <c:pt idx="2">
                  <c:v>6.3700000000000007E-2</c:v>
                </c:pt>
                <c:pt idx="3">
                  <c:v>0.92679999999999996</c:v>
                </c:pt>
                <c:pt idx="4">
                  <c:v>2.8999999999999998E-3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222-3B47-9C7E-E4E8257AD1D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Column8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0.99639999999999995</c:v>
                </c:pt>
                <c:pt idx="1">
                  <c:v>0.99690000000000001</c:v>
                </c:pt>
                <c:pt idx="2">
                  <c:v>0.93630000000000002</c:v>
                </c:pt>
                <c:pt idx="3">
                  <c:v>7.3200000000000043E-2</c:v>
                </c:pt>
                <c:pt idx="4">
                  <c:v>0.99709999999999999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E222-3B47-9C7E-E4E8257AD1D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Centre</c:v>
                </c:pt>
              </c:strCache>
            </c:strRef>
          </c:tx>
          <c:spPr>
            <a:solidFill>
              <a:srgbClr val="971D1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38-E222-3B47-9C7E-E4E8257AD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B3-4DB2-9E94-9F57131E6895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9.3200000000000005E-2</c:v>
                </c:pt>
                <c:pt idx="3">
                  <c:v>0.86019999999999996</c:v>
                </c:pt>
                <c:pt idx="4">
                  <c:v>4.6699999999999998E-2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E222-3B47-9C7E-E4E8257AD1D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Column10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0.90680000000000005</c:v>
                </c:pt>
                <c:pt idx="3">
                  <c:v>0.13980000000000004</c:v>
                </c:pt>
                <c:pt idx="4">
                  <c:v>0.95330000000000004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E222-3B47-9C7E-E4E8257AD1D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rgbClr val="971D1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37-E222-3B47-9C7E-E4E8257AD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B3-4DB2-9E94-9F57131E6895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0</c:v>
                </c:pt>
                <c:pt idx="1">
                  <c:v>3.9300000000000002E-2</c:v>
                </c:pt>
                <c:pt idx="2">
                  <c:v>0.11269999999999999</c:v>
                </c:pt>
                <c:pt idx="3">
                  <c:v>0.80910000000000004</c:v>
                </c:pt>
                <c:pt idx="4">
                  <c:v>3.8899999999999997E-2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E222-3B47-9C7E-E4E8257AD1D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Column12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1</c:v>
                </c:pt>
                <c:pt idx="1">
                  <c:v>0.9607</c:v>
                </c:pt>
                <c:pt idx="2">
                  <c:v>0.88729999999999998</c:v>
                </c:pt>
                <c:pt idx="3">
                  <c:v>0.19089999999999996</c:v>
                </c:pt>
                <c:pt idx="4">
                  <c:v>0.96109999999999995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E222-3B47-9C7E-E4E8257AD1DF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971D1E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06464"/>
              </a:solidFill>
            </c:spPr>
            <c:extLst>
              <c:ext xmlns:c16="http://schemas.microsoft.com/office/drawing/2014/chart" uri="{C3380CC4-5D6E-409C-BE32-E72D297353CC}">
                <c16:uniqueId val="{00000036-E222-3B47-9C7E-E4E8257AD1D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FB3-4DB2-9E94-9F57131E689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  </a:t>
                    </a:r>
                    <a:fld id="{DC457C8C-9200-9E4F-89AE-D3074355983E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6-E222-3B47-9C7E-E4E8257AD1DF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Sheet1!$L$2:$L$6</c:f>
              <c:numCache>
                <c:formatCode>0%</c:formatCode>
                <c:ptCount val="5"/>
                <c:pt idx="0">
                  <c:v>0</c:v>
                </c:pt>
                <c:pt idx="1">
                  <c:v>1.7299999999999999E-2</c:v>
                </c:pt>
                <c:pt idx="2">
                  <c:v>9.7600000000000006E-2</c:v>
                </c:pt>
                <c:pt idx="3">
                  <c:v>0.75170000000000003</c:v>
                </c:pt>
                <c:pt idx="4">
                  <c:v>0.13339999999999999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E222-3B47-9C7E-E4E8257AD1DF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Column122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1">
                  <c:v>Дуже сприятлива-кві</c:v>
                </c:pt>
                <c:pt idx="2">
                  <c:v>Дуже сприятлива</c:v>
                </c:pt>
                <c:pt idx="4">
                  <c:v>Достатньо сприятлива-кві</c:v>
                </c:pt>
              </c:strCache>
            </c:strRef>
          </c:cat>
          <c:val>
            <c:numRef>
              <c:f>Sheet1!$M$2:$M$6</c:f>
              <c:numCache>
                <c:formatCode>0%</c:formatCode>
                <c:ptCount val="5"/>
                <c:pt idx="0">
                  <c:v>1</c:v>
                </c:pt>
                <c:pt idx="1">
                  <c:v>0.98270000000000002</c:v>
                </c:pt>
                <c:pt idx="2">
                  <c:v>0.90239999999999998</c:v>
                </c:pt>
                <c:pt idx="3">
                  <c:v>0.24829999999999997</c:v>
                </c:pt>
                <c:pt idx="4">
                  <c:v>0.86660000000000004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E222-3B47-9C7E-E4E8257AD1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62394880"/>
        <c:axId val="162396416"/>
      </c:barChart>
      <c:catAx>
        <c:axId val="162394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62396416"/>
        <c:crosses val="autoZero"/>
        <c:auto val="1"/>
        <c:lblAlgn val="ctr"/>
        <c:lblOffset val="100"/>
        <c:noMultiLvlLbl val="0"/>
      </c:catAx>
      <c:valAx>
        <c:axId val="162396416"/>
        <c:scaling>
          <c:orientation val="minMax"/>
          <c:max val="6"/>
        </c:scaling>
        <c:delete val="1"/>
        <c:axPos val="b"/>
        <c:numFmt formatCode="0%" sourceLinked="1"/>
        <c:majorTickMark val="out"/>
        <c:minorTickMark val="none"/>
        <c:tickLblPos val="none"/>
        <c:crossAx val="162394880"/>
        <c:crosses val="max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txPr>
    <a:bodyPr/>
    <a:lstStyle/>
    <a:p>
      <a:pPr>
        <a:defRPr sz="1098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29989521657346"/>
          <c:y val="2.667829699578763E-2"/>
          <c:w val="0.64470010478342665"/>
          <c:h val="0.953991897260646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rgbClr val="991C1E"/>
            </a:solidFill>
            <a:ln w="25363">
              <a:noFill/>
            </a:ln>
          </c:spPr>
          <c:invertIfNegative val="0"/>
          <c:dLbls>
            <c:dLbl>
              <c:idx val="0"/>
              <c:spPr>
                <a:noFill/>
                <a:ln w="25363">
                  <a:noFill/>
                </a:ln>
              </c:spPr>
              <c:txPr>
                <a:bodyPr/>
                <a:lstStyle/>
                <a:p>
                  <a:pPr>
                    <a:defRPr sz="1398" b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CC4-4FAB-BEDE-736D7A4A2455}"/>
                </c:ext>
              </c:extLst>
            </c:dLbl>
            <c:dLbl>
              <c:idx val="1"/>
              <c:layout>
                <c:manualLayout>
                  <c:x val="5.1149966545050538E-2"/>
                  <c:y val="2.983231257451117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B6-4D76-9399-5B13758DCA6E}"/>
                </c:ext>
              </c:extLst>
            </c:dLbl>
            <c:dLbl>
              <c:idx val="2"/>
              <c:spPr>
                <a:noFill/>
                <a:ln w="25363">
                  <a:noFill/>
                </a:ln>
              </c:spPr>
              <c:txPr>
                <a:bodyPr/>
                <a:lstStyle/>
                <a:p>
                  <a:pPr>
                    <a:defRPr sz="1398" b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CC4-4FAB-BEDE-736D7A4A2455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398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0.61699999999999999</c:v>
                </c:pt>
                <c:pt idx="1">
                  <c:v>0.13400000000000001</c:v>
                </c:pt>
                <c:pt idx="2">
                  <c:v>0.215</c:v>
                </c:pt>
                <c:pt idx="3">
                  <c:v>2.5999999999999999E-2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B6-4D76-9399-5B13758DC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8.2999999999999963E-2</c:v>
                </c:pt>
                <c:pt idx="1">
                  <c:v>0.56599999999999995</c:v>
                </c:pt>
                <c:pt idx="2">
                  <c:v>0.48499999999999999</c:v>
                </c:pt>
                <c:pt idx="3">
                  <c:v>0.67399999999999993</c:v>
                </c:pt>
                <c:pt idx="4">
                  <c:v>0.69199999999999995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B6-4D76-9399-5B13758DCA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Aug.222</c:v>
                </c:pt>
              </c:strCache>
            </c:strRef>
          </c:tx>
          <c:spPr>
            <a:solidFill>
              <a:srgbClr val="CB2528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98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CC4-4FAB-BEDE-736D7A4A2455}"/>
                </c:ext>
              </c:extLst>
            </c:dLbl>
            <c:dLbl>
              <c:idx val="1"/>
              <c:layout>
                <c:manualLayout>
                  <c:x val="5.5208620014896924E-2"/>
                  <c:y val="2.983231257451117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7C8-0B48-AB7B-3165A2E9502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98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CC4-4FAB-BEDE-736D7A4A2455}"/>
                </c:ext>
              </c:extLst>
            </c:dLbl>
            <c:dLbl>
              <c:idx val="3"/>
              <c:layout>
                <c:manualLayout>
                  <c:x val="4.0364716918568584E-2"/>
                  <c:y val="-7.5774073930435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6B6-4D76-9399-5B13758DCA6E}"/>
                </c:ext>
              </c:extLst>
            </c:dLbl>
            <c:dLbl>
              <c:idx val="4"/>
              <c:layout>
                <c:manualLayout>
                  <c:x val="4.1625596218212303E-2"/>
                  <c:y val="7.57740739304384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6B6-4D76-9399-5B13758DC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398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0.61299999999999999</c:v>
                </c:pt>
                <c:pt idx="1">
                  <c:v>0.152</c:v>
                </c:pt>
                <c:pt idx="2">
                  <c:v>0.20799999999999999</c:v>
                </c:pt>
                <c:pt idx="3">
                  <c:v>1.6E-2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6B6-4D76-9399-5B13758DCA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Column23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8.6999999999999966E-2</c:v>
                </c:pt>
                <c:pt idx="1">
                  <c:v>0.54799999999999993</c:v>
                </c:pt>
                <c:pt idx="2">
                  <c:v>0.49199999999999999</c:v>
                </c:pt>
                <c:pt idx="3">
                  <c:v>0.68399999999999994</c:v>
                </c:pt>
                <c:pt idx="4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B6-4D76-9399-5B13758DCA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Бер-22, n=1000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Sheet1!$F$2:$F$6</c:f>
              <c:numCache>
                <c:formatCode>###0%</c:formatCode>
                <c:ptCount val="5"/>
                <c:pt idx="0">
                  <c:v>0.55349263508039226</c:v>
                </c:pt>
                <c:pt idx="1">
                  <c:v>0.16733939945201251</c:v>
                </c:pt>
                <c:pt idx="2">
                  <c:v>0.25071239941002765</c:v>
                </c:pt>
                <c:pt idx="3">
                  <c:v>6.725291921421247E-3</c:v>
                </c:pt>
                <c:pt idx="4">
                  <c:v>2.1730274136146335E-2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C8-0B48-AB7B-3165A2E9502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Бер-22, n=1001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Sheet1!$G$2:$G$6</c:f>
              <c:numCache>
                <c:formatCode>###0%</c:formatCode>
                <c:ptCount val="5"/>
                <c:pt idx="0">
                  <c:v>0.1465073649196077</c:v>
                </c:pt>
                <c:pt idx="1">
                  <c:v>0.53266060054798747</c:v>
                </c:pt>
                <c:pt idx="2">
                  <c:v>0.4492876005899723</c:v>
                </c:pt>
                <c:pt idx="3">
                  <c:v>0.69327470807857872</c:v>
                </c:pt>
                <c:pt idx="4">
                  <c:v>0.67826972586385359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C8-0B48-AB7B-3165A2E9502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Лют-22, n=1000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Sheet1!$H$2:$H$6</c:f>
              <c:numCache>
                <c:formatCode>###0%</c:formatCode>
                <c:ptCount val="5"/>
                <c:pt idx="0">
                  <c:v>0.45701598053362136</c:v>
                </c:pt>
                <c:pt idx="1">
                  <c:v>0.26458371507182149</c:v>
                </c:pt>
                <c:pt idx="2">
                  <c:v>0.26585681323312454</c:v>
                </c:pt>
                <c:pt idx="3">
                  <c:v>1.1779791686102716E-2</c:v>
                </c:pt>
                <c:pt idx="4">
                  <c:v>7.6369947532995309E-4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5D-45AB-B934-E9806716737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Лют-22, n=1001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Sheet1!$A$2:$A$6</c:f>
              <c:strCache>
                <c:ptCount val="5"/>
                <c:pt idx="0">
                  <c:v>Українською</c:v>
                </c:pt>
                <c:pt idx="1">
                  <c:v>Російською</c:v>
                </c:pt>
                <c:pt idx="2">
                  <c:v>Рівно українською та російською</c:v>
                </c:pt>
                <c:pt idx="3">
                  <c:v>Іншою</c:v>
                </c:pt>
                <c:pt idx="4">
                  <c:v>Важко сказати</c:v>
                </c:pt>
              </c:strCache>
            </c:strRef>
          </c:cat>
          <c:val>
            <c:numRef>
              <c:f>Sheet1!$I$2:$I$6</c:f>
              <c:numCache>
                <c:formatCode>###0%</c:formatCode>
                <c:ptCount val="5"/>
                <c:pt idx="0">
                  <c:v>0.2429840194663786</c:v>
                </c:pt>
                <c:pt idx="1">
                  <c:v>0.43541628492817847</c:v>
                </c:pt>
                <c:pt idx="2">
                  <c:v>0.43414318676687541</c:v>
                </c:pt>
                <c:pt idx="3">
                  <c:v>0.68822020831389719</c:v>
                </c:pt>
                <c:pt idx="4">
                  <c:v>0.69923630052467001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F5D-45AB-B934-E98067167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62568448"/>
        <c:axId val="162578432"/>
      </c:barChart>
      <c:catAx>
        <c:axId val="162568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2578432"/>
        <c:crosses val="autoZero"/>
        <c:auto val="1"/>
        <c:lblAlgn val="ctr"/>
        <c:lblOffset val="100"/>
        <c:noMultiLvlLbl val="0"/>
      </c:catAx>
      <c:valAx>
        <c:axId val="16257843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62568448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38818394775335"/>
          <c:y val="5.4497639216775508E-2"/>
          <c:w val="0.45561181605224632"/>
          <c:h val="0.922498363322554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Червень 2022</c:v>
                </c:pt>
              </c:strCache>
            </c:strRef>
          </c:tx>
          <c:spPr>
            <a:solidFill>
              <a:schemeClr val="accent3"/>
            </a:solidFill>
            <a:ln w="25363">
              <a:noFill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6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8-DDD2-064B-A4BD-A39B512E89CA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0-C213-D545-80D8-DFC09271FA89}"/>
              </c:ext>
            </c:extLst>
          </c:dPt>
          <c:dLbls>
            <c:dLbl>
              <c:idx val="0"/>
              <c:layout>
                <c:manualLayout>
                  <c:x val="-1.3416675784956353E-16"/>
                  <c:y val="6.943480072212201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2-064B-A4BD-A39B512E89CA}"/>
                </c:ext>
              </c:extLst>
            </c:dLbl>
            <c:dLbl>
              <c:idx val="2"/>
              <c:layout>
                <c:manualLayout>
                  <c:x val="7.2702665901954605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D2-064B-A4BD-A39B512E89CA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Віру в перемогу</c:v>
                </c:pt>
                <c:pt idx="1">
                  <c:v>Віру у стійкість української армії та держави</c:v>
                </c:pt>
                <c:pt idx="2">
                  <c:v>Натхнення та гордість за український народ та армію</c:v>
                </c:pt>
                <c:pt idx="3">
                  <c:v>Радість від спілкування з людьми</c:v>
                </c:pt>
                <c:pt idx="4">
                  <c:v>Радість від відпочинку</c:v>
                </c:pt>
                <c:pt idx="5">
                  <c:v>Радість від роботи</c:v>
                </c:pt>
                <c:pt idx="6">
                  <c:v>Інше: Радість від спілкування з сімʼєю, дітьми, онуками</c:v>
                </c:pt>
                <c:pt idx="7">
                  <c:v>Інше: Віра в життя, радість від життя</c:v>
                </c:pt>
                <c:pt idx="8">
                  <c:v>Інші позитивні стани</c:v>
                </c:pt>
                <c:pt idx="9">
                  <c:v>Нічого з перерахованого</c:v>
                </c:pt>
                <c:pt idx="10">
                  <c:v>Важко сказати\Відмова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0.78100000000000003</c:v>
                </c:pt>
                <c:pt idx="1">
                  <c:v>0.7080000000000003</c:v>
                </c:pt>
                <c:pt idx="2">
                  <c:v>0.6760000000000006</c:v>
                </c:pt>
                <c:pt idx="3">
                  <c:v>0.45200000000000001</c:v>
                </c:pt>
                <c:pt idx="4">
                  <c:v>0.30000000000000016</c:v>
                </c:pt>
                <c:pt idx="5">
                  <c:v>0.28500000000000014</c:v>
                </c:pt>
                <c:pt idx="6">
                  <c:v>1.7999999999999999E-2</c:v>
                </c:pt>
                <c:pt idx="7">
                  <c:v>7.0000000000000027E-3</c:v>
                </c:pt>
                <c:pt idx="8">
                  <c:v>7.0000000000000027E-3</c:v>
                </c:pt>
                <c:pt idx="9">
                  <c:v>1.900000000000001E-2</c:v>
                </c:pt>
                <c:pt idx="10">
                  <c:v>2.0000000000000013E-3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D2-064B-A4BD-A39B512E8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3885184"/>
        <c:axId val="93913088"/>
      </c:barChart>
      <c:catAx>
        <c:axId val="9388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13088"/>
        <c:crosses val="autoZero"/>
        <c:auto val="1"/>
        <c:lblAlgn val="ctr"/>
        <c:lblOffset val="100"/>
        <c:noMultiLvlLbl val="0"/>
      </c:catAx>
      <c:valAx>
        <c:axId val="9391308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93885184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62642165928653"/>
          <c:y val="2.667829699578763E-2"/>
          <c:w val="0.53437357834071353"/>
          <c:h val="0.953991897260646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6 22</c:v>
                </c:pt>
              </c:strCache>
            </c:strRef>
          </c:tx>
          <c:spPr>
            <a:solidFill>
              <a:srgbClr val="991C1E"/>
            </a:solidFill>
            <a:ln w="25363">
              <a:noFill/>
            </a:ln>
          </c:spPr>
          <c:invertIfNegative val="0"/>
          <c:dLbls>
            <c:dLbl>
              <c:idx val="0"/>
              <c:spPr>
                <a:noFill/>
                <a:ln w="25363"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9F-4B99-9A47-43D2984822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   </a:t>
                    </a:r>
                    <a:fld id="{F731BE5B-71E0-A345-B3AE-12FF2E112187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B6-4D76-9399-5B13758DCA6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B36DD350-5982-0844-8C5A-B7F991A653AD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B6-4D76-9399-5B13758DCA6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5EE61889-DE0F-AF4B-BE04-A815FFC7A769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B6-4D76-9399-5B13758DCA6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fld id="{09205173-7192-6241-88F7-C9D74E313813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014-447D-9CC1-0D1A147EFFBD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Православна церква України (ПЦУ)</c:v>
                </c:pt>
                <c:pt idx="1">
                  <c:v>Православ’я (без приналежності до патріархату)</c:v>
                </c:pt>
                <c:pt idx="2">
                  <c:v>Українська греко-католицька церква</c:v>
                </c:pt>
                <c:pt idx="3">
                  <c:v>Українська православна церква - Московський патріархат</c:v>
                </c:pt>
                <c:pt idx="4">
                  <c:v>Протестантські християнські церкви</c:v>
                </c:pt>
                <c:pt idx="5">
                  <c:v>Римо-католицька церква</c:v>
                </c:pt>
                <c:pt idx="6">
                  <c:v>Іслам</c:v>
                </c:pt>
                <c:pt idx="7">
                  <c:v>Інше</c:v>
                </c:pt>
                <c:pt idx="8">
                  <c:v>Інше: Християнство без уточнення</c:v>
                </c:pt>
                <c:pt idx="9">
                  <c:v>Інше: Вірю, але до жодної релігії себе не відношу</c:v>
                </c:pt>
                <c:pt idx="10">
                  <c:v>Я не сповідую жодної релігії\атеїст</c:v>
                </c:pt>
                <c:pt idx="11">
                  <c:v>Не знаю\Відмова</c:v>
                </c:pt>
              </c:strCache>
            </c:strRef>
          </c:cat>
          <c:val>
            <c:numRef>
              <c:f>Sheet1!$B$2:$B$13</c:f>
              <c:numCache>
                <c:formatCode>###0%</c:formatCode>
                <c:ptCount val="12"/>
                <c:pt idx="0">
                  <c:v>0.55100000000000005</c:v>
                </c:pt>
                <c:pt idx="1">
                  <c:v>0.112</c:v>
                </c:pt>
                <c:pt idx="2">
                  <c:v>0.09</c:v>
                </c:pt>
                <c:pt idx="3">
                  <c:v>3.5000000000000003E-2</c:v>
                </c:pt>
                <c:pt idx="4">
                  <c:v>3.2000000000000001E-2</c:v>
                </c:pt>
                <c:pt idx="5">
                  <c:v>0.01</c:v>
                </c:pt>
                <c:pt idx="6">
                  <c:v>3.0000000000000001E-3</c:v>
                </c:pt>
                <c:pt idx="7">
                  <c:v>2.1000000000000001E-2</c:v>
                </c:pt>
                <c:pt idx="8">
                  <c:v>0</c:v>
                </c:pt>
                <c:pt idx="9">
                  <c:v>0</c:v>
                </c:pt>
                <c:pt idx="10">
                  <c:v>0.13500000000000001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B6-4D76-9399-5B13758DC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Православна церква України (ПЦУ)</c:v>
                </c:pt>
                <c:pt idx="1">
                  <c:v>Православ’я (без приналежності до патріархату)</c:v>
                </c:pt>
                <c:pt idx="2">
                  <c:v>Українська греко-католицька церква</c:v>
                </c:pt>
                <c:pt idx="3">
                  <c:v>Українська православна церква - Московський патріархат</c:v>
                </c:pt>
                <c:pt idx="4">
                  <c:v>Протестантські християнські церкви</c:v>
                </c:pt>
                <c:pt idx="5">
                  <c:v>Римо-католицька церква</c:v>
                </c:pt>
                <c:pt idx="6">
                  <c:v>Іслам</c:v>
                </c:pt>
                <c:pt idx="7">
                  <c:v>Інше</c:v>
                </c:pt>
                <c:pt idx="8">
                  <c:v>Інше: Християнство без уточнення</c:v>
                </c:pt>
                <c:pt idx="9">
                  <c:v>Інше: Вірю, але до жодної релігії себе не відношу</c:v>
                </c:pt>
                <c:pt idx="10">
                  <c:v>Я не сповідую жодної релігії\атеїст</c:v>
                </c:pt>
                <c:pt idx="11">
                  <c:v>Не знаю\Відмова</c:v>
                </c:pt>
              </c:strCache>
            </c:strRef>
          </c:cat>
          <c:val>
            <c:numRef>
              <c:f>Sheet1!$C$2:$C$13</c:f>
              <c:numCache>
                <c:formatCode>###0%</c:formatCode>
                <c:ptCount val="12"/>
                <c:pt idx="0">
                  <c:v>0.14899999999999991</c:v>
                </c:pt>
                <c:pt idx="1">
                  <c:v>0.58799999999999997</c:v>
                </c:pt>
                <c:pt idx="2">
                  <c:v>0.61</c:v>
                </c:pt>
                <c:pt idx="3">
                  <c:v>0.66499999999999992</c:v>
                </c:pt>
                <c:pt idx="4">
                  <c:v>0.66799999999999993</c:v>
                </c:pt>
                <c:pt idx="5">
                  <c:v>0.69</c:v>
                </c:pt>
                <c:pt idx="6">
                  <c:v>0.69699999999999995</c:v>
                </c:pt>
                <c:pt idx="7">
                  <c:v>0.67899999999999994</c:v>
                </c:pt>
                <c:pt idx="8">
                  <c:v>0.7</c:v>
                </c:pt>
                <c:pt idx="9">
                  <c:v>0.7</c:v>
                </c:pt>
                <c:pt idx="10">
                  <c:v>0.56499999999999995</c:v>
                </c:pt>
                <c:pt idx="11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B6-4D76-9399-5B13758DCA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Бер-22, n=1000</c:v>
                </c:pt>
              </c:strCache>
            </c:strRef>
          </c:tx>
          <c:spPr>
            <a:solidFill>
              <a:srgbClr val="CB2528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9F-4B99-9A47-43D29848227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   </a:t>
                    </a:r>
                    <a:fld id="{67754700-1703-A14A-A638-EAAB2A512F54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6014-447D-9CC1-0D1A147EFF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fld id="{0EF69518-3378-A846-B761-996B693866B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014-447D-9CC1-0D1A147EFF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FBADE847-5814-2E4E-9913-8AD5B6876225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16B6-4D76-9399-5B13758DCA6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     </a:t>
                    </a:r>
                    <a:fld id="{82CFA628-91F0-974A-B16C-1141747BBAF2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6014-447D-9CC1-0D1A147EF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Православна церква України (ПЦУ)</c:v>
                </c:pt>
                <c:pt idx="1">
                  <c:v>Православ’я (без приналежності до патріархату)</c:v>
                </c:pt>
                <c:pt idx="2">
                  <c:v>Українська греко-католицька церква</c:v>
                </c:pt>
                <c:pt idx="3">
                  <c:v>Українська православна церква - Московський патріархат</c:v>
                </c:pt>
                <c:pt idx="4">
                  <c:v>Протестантські християнські церкви</c:v>
                </c:pt>
                <c:pt idx="5">
                  <c:v>Римо-католицька церква</c:v>
                </c:pt>
                <c:pt idx="6">
                  <c:v>Іслам</c:v>
                </c:pt>
                <c:pt idx="7">
                  <c:v>Інше</c:v>
                </c:pt>
                <c:pt idx="8">
                  <c:v>Інше: Християнство без уточнення</c:v>
                </c:pt>
                <c:pt idx="9">
                  <c:v>Інше: Вірю, але до жодної релігії себе не відношу</c:v>
                </c:pt>
                <c:pt idx="10">
                  <c:v>Я не сповідую жодної релігії\атеїст</c:v>
                </c:pt>
                <c:pt idx="11">
                  <c:v>Не знаю\Відмова</c:v>
                </c:pt>
              </c:strCache>
            </c:strRef>
          </c:cat>
          <c:val>
            <c:numRef>
              <c:f>Sheet1!$D$2:$D$13</c:f>
              <c:numCache>
                <c:formatCode>###0%</c:formatCode>
                <c:ptCount val="12"/>
                <c:pt idx="0">
                  <c:v>0.51843137672877282</c:v>
                </c:pt>
                <c:pt idx="1">
                  <c:v>0.11470976301278679</c:v>
                </c:pt>
                <c:pt idx="2">
                  <c:v>7.6952807735541695E-2</c:v>
                </c:pt>
                <c:pt idx="3">
                  <c:v>4.2440648919745999E-2</c:v>
                </c:pt>
                <c:pt idx="4">
                  <c:v>2.6293268435724299E-2</c:v>
                </c:pt>
                <c:pt idx="5">
                  <c:v>1.7852678532276831E-2</c:v>
                </c:pt>
                <c:pt idx="6">
                  <c:v>2.2535972399453917E-3</c:v>
                </c:pt>
                <c:pt idx="7">
                  <c:v>1.8467877956662507E-2</c:v>
                </c:pt>
                <c:pt idx="8">
                  <c:v>1.004538803988388E-2</c:v>
                </c:pt>
                <c:pt idx="9">
                  <c:v>5.6651932031730494E-3</c:v>
                </c:pt>
                <c:pt idx="10">
                  <c:v>0.13860463426306097</c:v>
                </c:pt>
                <c:pt idx="11">
                  <c:v>2.8282765932425801E-2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6B6-4D76-9399-5B13758DCA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Бер-22, n=1001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Православна церква України (ПЦУ)</c:v>
                </c:pt>
                <c:pt idx="1">
                  <c:v>Православ’я (без приналежності до патріархату)</c:v>
                </c:pt>
                <c:pt idx="2">
                  <c:v>Українська греко-католицька церква</c:v>
                </c:pt>
                <c:pt idx="3">
                  <c:v>Українська православна церква - Московський патріархат</c:v>
                </c:pt>
                <c:pt idx="4">
                  <c:v>Протестантські християнські церкви</c:v>
                </c:pt>
                <c:pt idx="5">
                  <c:v>Римо-католицька церква</c:v>
                </c:pt>
                <c:pt idx="6">
                  <c:v>Іслам</c:v>
                </c:pt>
                <c:pt idx="7">
                  <c:v>Інше</c:v>
                </c:pt>
                <c:pt idx="8">
                  <c:v>Інше: Християнство без уточнення</c:v>
                </c:pt>
                <c:pt idx="9">
                  <c:v>Інше: Вірю, але до жодної релігії себе не відношу</c:v>
                </c:pt>
                <c:pt idx="10">
                  <c:v>Я не сповідую жодної релігії\атеїст</c:v>
                </c:pt>
                <c:pt idx="11">
                  <c:v>Не знаю\Відмова</c:v>
                </c:pt>
              </c:strCache>
            </c:strRef>
          </c:cat>
          <c:val>
            <c:numRef>
              <c:f>Sheet1!$E$2:$E$13</c:f>
              <c:numCache>
                <c:formatCode>###0%</c:formatCode>
                <c:ptCount val="12"/>
                <c:pt idx="0">
                  <c:v>0.18156862327122714</c:v>
                </c:pt>
                <c:pt idx="1">
                  <c:v>0.58529023698721316</c:v>
                </c:pt>
                <c:pt idx="2">
                  <c:v>0.62304719226445826</c:v>
                </c:pt>
                <c:pt idx="3">
                  <c:v>0.65755935108025398</c:v>
                </c:pt>
                <c:pt idx="4">
                  <c:v>0.67370673156427563</c:v>
                </c:pt>
                <c:pt idx="5">
                  <c:v>0.68214732146772317</c:v>
                </c:pt>
                <c:pt idx="6">
                  <c:v>0.69774640276005462</c:v>
                </c:pt>
                <c:pt idx="7">
                  <c:v>0.68153212204333746</c:v>
                </c:pt>
                <c:pt idx="8">
                  <c:v>0.68995461196011609</c:v>
                </c:pt>
                <c:pt idx="9">
                  <c:v>0.69433480679682691</c:v>
                </c:pt>
                <c:pt idx="10">
                  <c:v>0.56139536573693904</c:v>
                </c:pt>
                <c:pt idx="11">
                  <c:v>0.67171723406757411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6B6-4D76-9399-5B13758DCA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Лют-22, n=1000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  </a:t>
                    </a:r>
                    <a:fld id="{1CAF0D3A-B7D6-8247-BD57-DC5211440E37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599A-9743-BA84-F928AF7595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fld id="{560DB701-C40D-7245-B1C3-DA3BD9E018FA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99A-9743-BA84-F928AF75957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     </a:t>
                    </a:r>
                    <a:fld id="{73D03CF4-4A37-3742-A790-20443A37275D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599A-9743-BA84-F928AF759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Православна церква України (ПЦУ)</c:v>
                </c:pt>
                <c:pt idx="1">
                  <c:v>Православ’я (без приналежності до патріархату)</c:v>
                </c:pt>
                <c:pt idx="2">
                  <c:v>Українська греко-католицька церква</c:v>
                </c:pt>
                <c:pt idx="3">
                  <c:v>Українська православна церква - Московський патріархат</c:v>
                </c:pt>
                <c:pt idx="4">
                  <c:v>Протестантські християнські церкви</c:v>
                </c:pt>
                <c:pt idx="5">
                  <c:v>Римо-католицька церква</c:v>
                </c:pt>
                <c:pt idx="6">
                  <c:v>Іслам</c:v>
                </c:pt>
                <c:pt idx="7">
                  <c:v>Інше</c:v>
                </c:pt>
                <c:pt idx="8">
                  <c:v>Інше: Християнство без уточнення</c:v>
                </c:pt>
                <c:pt idx="9">
                  <c:v>Інше: Вірю, але до жодної релігії себе не відношу</c:v>
                </c:pt>
                <c:pt idx="10">
                  <c:v>Я не сповідую жодної релігії\атеїст</c:v>
                </c:pt>
                <c:pt idx="11">
                  <c:v>Не знаю\Відмова</c:v>
                </c:pt>
              </c:strCache>
            </c:strRef>
          </c:cat>
          <c:val>
            <c:numRef>
              <c:f>Sheet1!$F$2:$F$13</c:f>
              <c:numCache>
                <c:formatCode>###0%</c:formatCode>
                <c:ptCount val="12"/>
                <c:pt idx="0">
                  <c:v>0.37762463564137844</c:v>
                </c:pt>
                <c:pt idx="1">
                  <c:v>0.21927204663841116</c:v>
                </c:pt>
                <c:pt idx="2">
                  <c:v>9.5896433264304276E-2</c:v>
                </c:pt>
                <c:pt idx="3">
                  <c:v>0.14525139838656778</c:v>
                </c:pt>
                <c:pt idx="4">
                  <c:v>1.0296092833733849E-2</c:v>
                </c:pt>
                <c:pt idx="5">
                  <c:v>1.0227992548054055E-3</c:v>
                </c:pt>
                <c:pt idx="6">
                  <c:v>0</c:v>
                </c:pt>
                <c:pt idx="7">
                  <c:v>4.5686968861982291E-3</c:v>
                </c:pt>
                <c:pt idx="8">
                  <c:v>0</c:v>
                </c:pt>
                <c:pt idx="9">
                  <c:v>0</c:v>
                </c:pt>
                <c:pt idx="10">
                  <c:v>0.11828221652544162</c:v>
                </c:pt>
                <c:pt idx="11">
                  <c:v>2.7785680569159251E-2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99A-9743-BA84-F928AF75957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Лют-22, n=1001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Sheet1!$A$2:$A$13</c:f>
              <c:strCache>
                <c:ptCount val="12"/>
                <c:pt idx="0">
                  <c:v>Православна церква України (ПЦУ)</c:v>
                </c:pt>
                <c:pt idx="1">
                  <c:v>Православ’я (без приналежності до патріархату)</c:v>
                </c:pt>
                <c:pt idx="2">
                  <c:v>Українська греко-католицька церква</c:v>
                </c:pt>
                <c:pt idx="3">
                  <c:v>Українська православна церква - Московський патріархат</c:v>
                </c:pt>
                <c:pt idx="4">
                  <c:v>Протестантські християнські церкви</c:v>
                </c:pt>
                <c:pt idx="5">
                  <c:v>Римо-католицька церква</c:v>
                </c:pt>
                <c:pt idx="6">
                  <c:v>Іслам</c:v>
                </c:pt>
                <c:pt idx="7">
                  <c:v>Інше</c:v>
                </c:pt>
                <c:pt idx="8">
                  <c:v>Інше: Християнство без уточнення</c:v>
                </c:pt>
                <c:pt idx="9">
                  <c:v>Інше: Вірю, але до жодної релігії себе не відношу</c:v>
                </c:pt>
                <c:pt idx="10">
                  <c:v>Я не сповідую жодної релігії\атеїст</c:v>
                </c:pt>
                <c:pt idx="11">
                  <c:v>Не знаю\Відмова</c:v>
                </c:pt>
              </c:strCache>
            </c:strRef>
          </c:cat>
          <c:val>
            <c:numRef>
              <c:f>Sheet1!$G$2:$G$13</c:f>
              <c:numCache>
                <c:formatCode>###0%</c:formatCode>
                <c:ptCount val="12"/>
                <c:pt idx="0">
                  <c:v>0.32237536435862152</c:v>
                </c:pt>
                <c:pt idx="1">
                  <c:v>0.4807279533615888</c:v>
                </c:pt>
                <c:pt idx="2">
                  <c:v>0.60410356673569565</c:v>
                </c:pt>
                <c:pt idx="3">
                  <c:v>0.5547486016134322</c:v>
                </c:pt>
                <c:pt idx="4">
                  <c:v>0.68970390716626606</c:v>
                </c:pt>
                <c:pt idx="5">
                  <c:v>0.69897720074519454</c:v>
                </c:pt>
                <c:pt idx="6">
                  <c:v>0.7</c:v>
                </c:pt>
                <c:pt idx="7">
                  <c:v>0.69543130311380175</c:v>
                </c:pt>
                <c:pt idx="8">
                  <c:v>0.7</c:v>
                </c:pt>
                <c:pt idx="9">
                  <c:v>0.7</c:v>
                </c:pt>
                <c:pt idx="10">
                  <c:v>0.58171778347455838</c:v>
                </c:pt>
                <c:pt idx="11">
                  <c:v>0.67221431943084076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99A-9743-BA84-F928AF759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0162432"/>
        <c:axId val="150274816"/>
      </c:barChart>
      <c:catAx>
        <c:axId val="150162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0274816"/>
        <c:crosses val="autoZero"/>
        <c:auto val="1"/>
        <c:lblAlgn val="ctr"/>
        <c:lblOffset val="100"/>
        <c:noMultiLvlLbl val="0"/>
      </c:catAx>
      <c:valAx>
        <c:axId val="15027481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50162432"/>
        <c:crosses val="max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8212283402705"/>
          <c:y val="2.3004051369676908E-2"/>
          <c:w val="0.34379620818225481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Лютий 17-19, n = 1011</c:v>
                </c:pt>
              </c:strCache>
            </c:strRef>
          </c:tx>
          <c:spPr>
            <a:solidFill>
              <a:srgbClr val="651314"/>
            </a:solidFill>
            <a:ln w="25363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F98A-4992-A589-0DD522E46419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8A-4992-A589-0DD522E46419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8A-4992-A589-0DD522E46419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7.7999999999999996E-3</c:v>
                </c:pt>
                <c:pt idx="1">
                  <c:v>1.7600000000000001E-2</c:v>
                </c:pt>
                <c:pt idx="2">
                  <c:v>0.13569999999999999</c:v>
                </c:pt>
                <c:pt idx="3">
                  <c:v>0.42020000000000002</c:v>
                </c:pt>
                <c:pt idx="4">
                  <c:v>0.2843</c:v>
                </c:pt>
                <c:pt idx="5">
                  <c:v>0.13439999999999999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Вересень 9-11, n=1026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089-44D8-B1F3-6A32023B90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9.4000000000000004E-3</c:v>
                </c:pt>
                <c:pt idx="1">
                  <c:v>1.47E-2</c:v>
                </c:pt>
                <c:pt idx="2">
                  <c:v>0.14430000000000001</c:v>
                </c:pt>
                <c:pt idx="3">
                  <c:v>0.37990000000000002</c:v>
                </c:pt>
                <c:pt idx="4">
                  <c:v>0.26779999999999998</c:v>
                </c:pt>
                <c:pt idx="5">
                  <c:v>0.18379999999999999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89-44D8-B1F3-6A32023B90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Липень 21-24, n=1018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C4B2-4734-B7D8-0DB8D6EFD9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0.01</c:v>
                </c:pt>
                <c:pt idx="1">
                  <c:v>2.6200000000000001E-2</c:v>
                </c:pt>
                <c:pt idx="2">
                  <c:v>0.1772</c:v>
                </c:pt>
                <c:pt idx="3">
                  <c:v>0.37469999999999998</c:v>
                </c:pt>
                <c:pt idx="4">
                  <c:v>0.24829999999999999</c:v>
                </c:pt>
                <c:pt idx="5">
                  <c:v>0.1636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B2-4734-B7D8-0DB8D6EFD9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Травень 28-29, n=1024</c:v>
                </c:pt>
              </c:strCache>
            </c:strRef>
          </c:tx>
          <c:spPr>
            <a:solidFill>
              <a:srgbClr val="E6767A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9FBF-5647-8B08-86058D32C8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0.04</c:v>
                </c:pt>
                <c:pt idx="2">
                  <c:v>0.22</c:v>
                </c:pt>
                <c:pt idx="3">
                  <c:v>0.36</c:v>
                </c:pt>
                <c:pt idx="4">
                  <c:v>0.2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FBF-5647-8B08-86058D32C8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Травень 7-8, n=1008</c:v>
                </c:pt>
              </c:strCache>
            </c:strRef>
          </c:tx>
          <c:spPr>
            <a:solidFill>
              <a:srgbClr val="EEA4A6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9FBF-5647-8B08-86058D32C8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0.04</c:v>
                </c:pt>
                <c:pt idx="1">
                  <c:v>0.16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FBF-5647-8B08-86058D32C80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Квітень 18-19, n=1034</c:v>
                </c:pt>
              </c:strCache>
            </c:strRef>
          </c:tx>
          <c:spPr>
            <a:solidFill>
              <a:srgbClr val="F9D1D4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966D-E14C-895E-5B6F6E343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4.4299999999999999E-2</c:v>
                </c:pt>
                <c:pt idx="1">
                  <c:v>0.1633</c:v>
                </c:pt>
                <c:pt idx="2">
                  <c:v>0.2833</c:v>
                </c:pt>
                <c:pt idx="3">
                  <c:v>0.20799999999999999</c:v>
                </c:pt>
                <c:pt idx="4">
                  <c:v>0.1007</c:v>
                </c:pt>
                <c:pt idx="5">
                  <c:v>0.20039999999999999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66D-E14C-895E-5B6F6E34338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Березень 28-29, n=1033</c:v>
                </c:pt>
              </c:strCache>
            </c:strRef>
          </c:tx>
          <c:spPr>
            <a:solidFill>
              <a:srgbClr val="FFDDDE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8-F9FB-794E-80A6-9EDA77A2F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Sheet1!$H$2:$H$7</c:f>
              <c:numCache>
                <c:formatCode>0%</c:formatCode>
                <c:ptCount val="6"/>
                <c:pt idx="0">
                  <c:v>6.3200000000000006E-2</c:v>
                </c:pt>
                <c:pt idx="1">
                  <c:v>0.20660000000000001</c:v>
                </c:pt>
                <c:pt idx="2">
                  <c:v>0.30620000000000003</c:v>
                </c:pt>
                <c:pt idx="3">
                  <c:v>0.1191</c:v>
                </c:pt>
                <c:pt idx="4">
                  <c:v>5.0799999999999998E-2</c:v>
                </c:pt>
                <c:pt idx="5">
                  <c:v>0.25409999999999999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9FB-794E-80A6-9EDA77A2F53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Березень 14-15, n=1032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Приблизно тиждень</c:v>
                </c:pt>
                <c:pt idx="1">
                  <c:v>Кілька тижнів</c:v>
                </c:pt>
                <c:pt idx="2">
                  <c:v>Кілька місяців</c:v>
                </c:pt>
                <c:pt idx="3">
                  <c:v>Від шести місяців до року</c:v>
                </c:pt>
                <c:pt idx="4">
                  <c:v>Більше року</c:v>
                </c:pt>
                <c:pt idx="5">
                  <c:v>Важко сказати/відмова</c:v>
                </c:pt>
              </c:strCache>
            </c:strRef>
          </c:cat>
          <c:val>
            <c:numRef>
              <c:f>Sheet1!$I$2:$I$7</c:f>
              <c:numCache>
                <c:formatCode>0%</c:formatCode>
                <c:ptCount val="6"/>
                <c:pt idx="0">
                  <c:v>0.1024</c:v>
                </c:pt>
                <c:pt idx="1">
                  <c:v>0.2324</c:v>
                </c:pt>
                <c:pt idx="2">
                  <c:v>0.23569999999999999</c:v>
                </c:pt>
                <c:pt idx="3">
                  <c:v>9.9699999999999997E-2</c:v>
                </c:pt>
                <c:pt idx="4">
                  <c:v>5.3999999999999999E-2</c:v>
                </c:pt>
                <c:pt idx="5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C44-4A25-83D5-E0A2F5C0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469696"/>
        <c:axId val="155471232"/>
      </c:barChart>
      <c:catAx>
        <c:axId val="155469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5471232"/>
        <c:crosses val="autoZero"/>
        <c:auto val="1"/>
        <c:lblAlgn val="ctr"/>
        <c:lblOffset val="100"/>
        <c:noMultiLvlLbl val="0"/>
      </c:catAx>
      <c:valAx>
        <c:axId val="155471232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one"/>
        <c:crossAx val="155469696"/>
        <c:crosses val="max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82325502906109305"/>
          <c:y val="0.65667314961782275"/>
          <c:w val="0.17674497093890693"/>
          <c:h val="0.34332685038217725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8212283402705"/>
          <c:y val="2.3004051369676908E-2"/>
          <c:w val="0.34379620818225481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Лютий 17-19, n = 1011</c:v>
                </c:pt>
              </c:strCache>
            </c:strRef>
          </c:tx>
          <c:spPr>
            <a:solidFill>
              <a:srgbClr val="651314"/>
            </a:solidFill>
            <a:ln w="25363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404343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4-F98A-4992-A589-0DD522E4641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F98A-4992-A589-0DD522E46419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8A-4992-A589-0DD522E46419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8A-4992-A589-0DD522E46419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0.68</c:v>
                </c:pt>
                <c:pt idx="1">
                  <c:v>0.26</c:v>
                </c:pt>
                <c:pt idx="2">
                  <c:v>0.04</c:v>
                </c:pt>
                <c:pt idx="3">
                  <c:v>0.01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Липень21-24, n=1018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595D5C"/>
              </a:solidFill>
            </c:spPr>
            <c:extLst>
              <c:ext xmlns:c16="http://schemas.microsoft.com/office/drawing/2014/chart" uri="{C3380CC4-5D6E-409C-BE32-E72D297353CC}">
                <c16:uniqueId val="{00000000-D5CA-E141-8140-48C7EA94193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089-44D8-B1F3-6A32023B90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0.70840000000000003</c:v>
                </c:pt>
                <c:pt idx="1">
                  <c:v>0.22020000000000001</c:v>
                </c:pt>
                <c:pt idx="2">
                  <c:v>3.32E-2</c:v>
                </c:pt>
                <c:pt idx="3">
                  <c:v>3.8999999999999998E-3</c:v>
                </c:pt>
                <c:pt idx="4">
                  <c:v>3.44E-2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89-44D8-B1F3-6A32023B90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Травень 28-29, n=1024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808585"/>
              </a:solidFill>
            </c:spPr>
            <c:extLst>
              <c:ext xmlns:c16="http://schemas.microsoft.com/office/drawing/2014/chart" uri="{C3380CC4-5D6E-409C-BE32-E72D297353CC}">
                <c16:uniqueId val="{00000001-D5CA-E141-8140-48C7EA94193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C4B2-4734-B7D8-0DB8D6EFD9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0.63048627304757288</c:v>
                </c:pt>
                <c:pt idx="1">
                  <c:v>0.28943074607166308</c:v>
                </c:pt>
                <c:pt idx="2">
                  <c:v>4.1277578595347794E-2</c:v>
                </c:pt>
                <c:pt idx="3">
                  <c:v>1.1260584504365789E-2</c:v>
                </c:pt>
                <c:pt idx="4">
                  <c:v>2.7544817781050487E-2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B2-4734-B7D8-0DB8D6EFD9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Травень 7-8, n=1008</c:v>
                </c:pt>
              </c:strCache>
            </c:strRef>
          </c:tx>
          <c:spPr>
            <a:solidFill>
              <a:srgbClr val="E6767A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B2B4B4"/>
              </a:solidFill>
            </c:spPr>
            <c:extLst>
              <c:ext xmlns:c16="http://schemas.microsoft.com/office/drawing/2014/chart" uri="{C3380CC4-5D6E-409C-BE32-E72D297353CC}">
                <c16:uniqueId val="{00000002-D5CA-E141-8140-48C7EA94193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9FBF-5647-8B08-86058D32C8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0.73640000000000005</c:v>
                </c:pt>
                <c:pt idx="1">
                  <c:v>0.2021</c:v>
                </c:pt>
                <c:pt idx="2">
                  <c:v>3.09E-2</c:v>
                </c:pt>
                <c:pt idx="3">
                  <c:v>5.1999999999999998E-3</c:v>
                </c:pt>
                <c:pt idx="4">
                  <c:v>2.5399999999999999E-2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FBF-5647-8B08-86058D32C8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Квітень 18-19, n=1034</c:v>
                </c:pt>
              </c:strCache>
            </c:strRef>
          </c:tx>
          <c:spPr>
            <a:solidFill>
              <a:srgbClr val="EEA4A6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C2C4C4"/>
              </a:solidFill>
            </c:spPr>
            <c:extLst>
              <c:ext xmlns:c16="http://schemas.microsoft.com/office/drawing/2014/chart" uri="{C3380CC4-5D6E-409C-BE32-E72D297353CC}">
                <c16:uniqueId val="{00000003-D5CA-E141-8140-48C7EA94193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9FBF-5647-8B08-86058D32C8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0.73450000000000004</c:v>
                </c:pt>
                <c:pt idx="1">
                  <c:v>0.20230000000000001</c:v>
                </c:pt>
                <c:pt idx="2">
                  <c:v>2.5999999999999999E-2</c:v>
                </c:pt>
                <c:pt idx="3">
                  <c:v>1.0200000000000001E-2</c:v>
                </c:pt>
                <c:pt idx="4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FBF-5647-8B08-86058D32C80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Березень 28-29, n=1033</c:v>
                </c:pt>
              </c:strCache>
            </c:strRef>
          </c:tx>
          <c:spPr>
            <a:solidFill>
              <a:srgbClr val="F9D1D4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E0E2E1"/>
              </a:solidFill>
            </c:spPr>
            <c:extLst>
              <c:ext xmlns:c16="http://schemas.microsoft.com/office/drawing/2014/chart" uri="{C3380CC4-5D6E-409C-BE32-E72D297353CC}">
                <c16:uniqueId val="{00000004-D5CA-E141-8140-48C7EA94193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966D-E14C-895E-5B6F6E343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0.68320000000000003</c:v>
                </c:pt>
                <c:pt idx="1">
                  <c:v>0.23280000000000001</c:v>
                </c:pt>
                <c:pt idx="2">
                  <c:v>2.9700000000000001E-2</c:v>
                </c:pt>
                <c:pt idx="3">
                  <c:v>6.1000000000000004E-3</c:v>
                </c:pt>
                <c:pt idx="4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66D-E14C-895E-5B6F6E34338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Березень  14-15, n=1032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невпевнені</c:v>
                </c:pt>
                <c:pt idx="4">
                  <c:v>Важко сказати/відмова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0.69</c:v>
                </c:pt>
                <c:pt idx="1">
                  <c:v>0.22</c:v>
                </c:pt>
                <c:pt idx="2">
                  <c:v>0.04</c:v>
                </c:pt>
                <c:pt idx="3">
                  <c:v>0.01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07-4BD0-B607-A810CEA41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699456"/>
        <c:axId val="155705344"/>
      </c:barChart>
      <c:catAx>
        <c:axId val="15569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5705344"/>
        <c:crosses val="autoZero"/>
        <c:auto val="1"/>
        <c:lblAlgn val="ctr"/>
        <c:lblOffset val="100"/>
        <c:noMultiLvlLbl val="0"/>
      </c:catAx>
      <c:valAx>
        <c:axId val="15570534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55699456"/>
        <c:crosses val="max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77810640632738393"/>
          <c:y val="0.61483905638473435"/>
          <c:w val="0.1860307672755139"/>
          <c:h val="0.37544781067461125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90062160131922"/>
          <c:y val="2.3004051369676908E-2"/>
          <c:w val="0.28171685192340484"/>
          <c:h val="0.95399189726064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Січень 12-15, n = 1029</c:v>
                </c:pt>
              </c:strCache>
            </c:strRef>
          </c:tx>
          <c:spPr>
            <a:solidFill>
              <a:schemeClr val="accent6"/>
            </a:solidFill>
            <a:ln w="25363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3F4342"/>
              </a:solidFill>
              <a:ln w="25363">
                <a:noFill/>
              </a:ln>
            </c:spPr>
            <c:extLst>
              <c:ext xmlns:c16="http://schemas.microsoft.com/office/drawing/2014/chart" uri="{C3380CC4-5D6E-409C-BE32-E72D297353CC}">
                <c16:uniqueId val="{00000005-F98A-4992-A589-0DD522E46419}"/>
              </c:ext>
            </c:extLst>
          </c:dPt>
          <c:dLbls>
            <c:dLbl>
              <c:idx val="0"/>
              <c:layout>
                <c:manualLayout>
                  <c:x val="-1.3416675784956343E-16"/>
                  <c:y val="6.943480072212198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8A-4992-A589-0DD522E46419}"/>
                </c:ext>
              </c:extLst>
            </c:dLbl>
            <c:dLbl>
              <c:idx val="1"/>
              <c:layout>
                <c:manualLayout>
                  <c:x val="-2.3413119213941975E-3"/>
                  <c:y val="-6.3102346896264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8A-4992-A589-0DD522E46419}"/>
                </c:ext>
              </c:extLst>
            </c:dLbl>
            <c:dLbl>
              <c:idx val="2"/>
              <c:layout>
                <c:manualLayout>
                  <c:x val="7.2702665901954594E-4"/>
                  <c:y val="-2.5065963060685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8A-4992-A589-0DD522E46419}"/>
                </c:ext>
              </c:extLst>
            </c:dLbl>
            <c:spPr>
              <a:noFill/>
              <a:ln w="25363">
                <a:noFill/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Повністю готовий</c:v>
                </c:pt>
                <c:pt idx="1">
                  <c:v>Скоріше готовий</c:v>
                </c:pt>
                <c:pt idx="2">
                  <c:v>Скоріше не готовий</c:v>
                </c:pt>
                <c:pt idx="3">
                  <c:v>Зовсім не готовий</c:v>
                </c:pt>
                <c:pt idx="4">
                  <c:v>Я вже чиню опір</c:v>
                </c:pt>
                <c:pt idx="5">
                  <c:v>Не знаю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0.34</c:v>
                </c:pt>
                <c:pt idx="2">
                  <c:v>0.13</c:v>
                </c:pt>
                <c:pt idx="3">
                  <c:v>0.11</c:v>
                </c:pt>
                <c:pt idx="4">
                  <c:v>0.02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A-4992-A589-0DD522E464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Вересень 9-11, n=1026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525153"/>
              </a:solidFill>
            </c:spPr>
            <c:extLst>
              <c:ext xmlns:c16="http://schemas.microsoft.com/office/drawing/2014/chart" uri="{C3380CC4-5D6E-409C-BE32-E72D297353CC}">
                <c16:uniqueId val="{0000000F-4CAD-4532-A6CC-1B7AB06DF1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Повністю готовий</c:v>
                </c:pt>
                <c:pt idx="1">
                  <c:v>Скоріше готовий</c:v>
                </c:pt>
                <c:pt idx="2">
                  <c:v>Скоріше не готовий</c:v>
                </c:pt>
                <c:pt idx="3">
                  <c:v>Зовсім не готовий</c:v>
                </c:pt>
                <c:pt idx="4">
                  <c:v>Я вже чиню опір</c:v>
                </c:pt>
                <c:pt idx="5">
                  <c:v>Не знаю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0.32640000000000002</c:v>
                </c:pt>
                <c:pt idx="1">
                  <c:v>0.34129999999999999</c:v>
                </c:pt>
                <c:pt idx="2">
                  <c:v>0.15340000000000001</c:v>
                </c:pt>
                <c:pt idx="3">
                  <c:v>0.10630000000000001</c:v>
                </c:pt>
                <c:pt idx="4">
                  <c:v>0.02</c:v>
                </c:pt>
                <c:pt idx="5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AD-4532-A6CC-1B7AB06DF1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Липень 21-24, n=1016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99969A"/>
              </a:solidFill>
            </c:spPr>
            <c:extLst>
              <c:ext xmlns:c16="http://schemas.microsoft.com/office/drawing/2014/chart" uri="{C3380CC4-5D6E-409C-BE32-E72D297353CC}">
                <c16:uniqueId val="{00000011-859E-B041-B7DD-5FFBC8A311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Повністю готовий</c:v>
                </c:pt>
                <c:pt idx="1">
                  <c:v>Скоріше готовий</c:v>
                </c:pt>
                <c:pt idx="2">
                  <c:v>Скоріше не готовий</c:v>
                </c:pt>
                <c:pt idx="3">
                  <c:v>Зовсім не готовий</c:v>
                </c:pt>
                <c:pt idx="4">
                  <c:v>Я вже чиню опір</c:v>
                </c:pt>
                <c:pt idx="5">
                  <c:v>Не знаю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0.3523</c:v>
                </c:pt>
                <c:pt idx="1">
                  <c:v>0.31630000000000003</c:v>
                </c:pt>
                <c:pt idx="2">
                  <c:v>0.15609999999999999</c:v>
                </c:pt>
                <c:pt idx="3">
                  <c:v>0.11899999999999999</c:v>
                </c:pt>
                <c:pt idx="4">
                  <c:v>2.5600000000000001E-2</c:v>
                </c:pt>
                <c:pt idx="5">
                  <c:v>3.0599999999999999E-2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59E-B041-B7DD-5FFBC8A311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Березень 14-15, n=1032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BAB9BB"/>
              </a:solidFill>
            </c:spPr>
            <c:extLst>
              <c:ext xmlns:c16="http://schemas.microsoft.com/office/drawing/2014/chart" uri="{C3380CC4-5D6E-409C-BE32-E72D297353CC}">
                <c16:uniqueId val="{00000012-859E-B041-B7DD-5FFBC8A311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Повністю готовий</c:v>
                </c:pt>
                <c:pt idx="1">
                  <c:v>Скоріше готовий</c:v>
                </c:pt>
                <c:pt idx="2">
                  <c:v>Скоріше не готовий</c:v>
                </c:pt>
                <c:pt idx="3">
                  <c:v>Зовсім не готовий</c:v>
                </c:pt>
                <c:pt idx="4">
                  <c:v>Я вже чиню опір</c:v>
                </c:pt>
                <c:pt idx="5">
                  <c:v>Не знаю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0.39250000000000002</c:v>
                </c:pt>
                <c:pt idx="1">
                  <c:v>0.30790000000000001</c:v>
                </c:pt>
                <c:pt idx="2">
                  <c:v>0.1235</c:v>
                </c:pt>
                <c:pt idx="3">
                  <c:v>0.1105</c:v>
                </c:pt>
                <c:pt idx="4">
                  <c:v>1.23E-2</c:v>
                </c:pt>
                <c:pt idx="5">
                  <c:v>5.3400000000000003E-2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59E-B041-B7DD-5FFBC8A3119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Березень 3-4, n=1024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Повністю готовий</c:v>
                </c:pt>
                <c:pt idx="1">
                  <c:v>Скоріше готовий</c:v>
                </c:pt>
                <c:pt idx="2">
                  <c:v>Скоріше не готовий</c:v>
                </c:pt>
                <c:pt idx="3">
                  <c:v>Зовсім не готовий</c:v>
                </c:pt>
                <c:pt idx="4">
                  <c:v>Я вже чиню опір</c:v>
                </c:pt>
                <c:pt idx="5">
                  <c:v>Не знаю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0.37166953320581919</c:v>
                </c:pt>
                <c:pt idx="1">
                  <c:v>0.30815198737624844</c:v>
                </c:pt>
                <c:pt idx="2">
                  <c:v>0.13655301833392439</c:v>
                </c:pt>
                <c:pt idx="3">
                  <c:v>0.13990325215032606</c:v>
                </c:pt>
                <c:pt idx="4">
                  <c:v>9.3492719369228459E-3</c:v>
                </c:pt>
                <c:pt idx="5">
                  <c:v>3.437293699676118E-2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DC5-4DEF-A0CB-EB10EAC76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803008"/>
        <c:axId val="155812992"/>
      </c:barChart>
      <c:catAx>
        <c:axId val="15580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/>
          <a:lstStyle/>
          <a:p>
            <a:pPr>
              <a:defRPr lang="uk-UA"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5812992"/>
        <c:crosses val="autoZero"/>
        <c:auto val="1"/>
        <c:lblAlgn val="ctr"/>
        <c:lblOffset val="100"/>
        <c:noMultiLvlLbl val="0"/>
      </c:catAx>
      <c:valAx>
        <c:axId val="155812992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one"/>
        <c:crossAx val="155803008"/>
        <c:crosses val="max"/>
        <c:crossBetween val="between"/>
      </c:valAx>
      <c:spPr>
        <a:noFill/>
        <a:ln w="25363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98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Дуже 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 певнені</c:v>
                </c:pt>
                <c:pt idx="4">
                  <c:v>Не знаю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0.72250000000000003</c:v>
                </c:pt>
                <c:pt idx="1">
                  <c:v>0.22950000000000001</c:v>
                </c:pt>
                <c:pt idx="2">
                  <c:v>2.6499999999999999E-2</c:v>
                </c:pt>
                <c:pt idx="3">
                  <c:v>1.2E-2</c:v>
                </c:pt>
                <c:pt idx="4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C-4A86-AE1B-43C2E76A9A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Дуже впевнені</c:v>
                </c:pt>
                <c:pt idx="1">
                  <c:v>Скоріше впевнені</c:v>
                </c:pt>
                <c:pt idx="2">
                  <c:v>Скоріше невпевнені</c:v>
                </c:pt>
                <c:pt idx="3">
                  <c:v>Зовсім не певнені</c:v>
                </c:pt>
                <c:pt idx="4">
                  <c:v>Не знаю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0.61929999999999996</c:v>
                </c:pt>
                <c:pt idx="1">
                  <c:v>0.2928</c:v>
                </c:pt>
                <c:pt idx="2">
                  <c:v>6.0100000000000001E-2</c:v>
                </c:pt>
                <c:pt idx="3">
                  <c:v>1.77E-2</c:v>
                </c:pt>
                <c:pt idx="4">
                  <c:v>1.01E-2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C-4A86-AE1B-43C2E76A9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5923200"/>
        <c:axId val="155924736"/>
      </c:barChart>
      <c:catAx>
        <c:axId val="15592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24736"/>
        <c:crosses val="autoZero"/>
        <c:auto val="1"/>
        <c:lblAlgn val="ctr"/>
        <c:lblOffset val="100"/>
        <c:noMultiLvlLbl val="0"/>
      </c:catAx>
      <c:valAx>
        <c:axId val="15592473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559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Very confident</c:v>
                </c:pt>
                <c:pt idx="1">
                  <c:v>Somewhat confident</c:v>
                </c:pt>
                <c:pt idx="2">
                  <c:v>Somewhat unconfident</c:v>
                </c:pt>
                <c:pt idx="3">
                  <c:v>Not confident at all</c:v>
                </c:pt>
                <c:pt idx="4">
                  <c:v>Don’t know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0.71689999999999998</c:v>
                </c:pt>
                <c:pt idx="1">
                  <c:v>0.23139999999999999</c:v>
                </c:pt>
                <c:pt idx="2">
                  <c:v>3.39E-2</c:v>
                </c:pt>
                <c:pt idx="3">
                  <c:v>5.4000000000000003E-3</c:v>
                </c:pt>
                <c:pt idx="4">
                  <c:v>1.24E-2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F-4B06-BFB8-CCAB55A9D3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Very confident</c:v>
                </c:pt>
                <c:pt idx="1">
                  <c:v>Somewhat confident</c:v>
                </c:pt>
                <c:pt idx="2">
                  <c:v>Somewhat unconfident</c:v>
                </c:pt>
                <c:pt idx="3">
                  <c:v>Not confident at all</c:v>
                </c:pt>
                <c:pt idx="4">
                  <c:v>Don’t know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0.61299999999999999</c:v>
                </c:pt>
                <c:pt idx="1">
                  <c:v>0.28820000000000001</c:v>
                </c:pt>
                <c:pt idx="2">
                  <c:v>7.0999999999999994E-2</c:v>
                </c:pt>
                <c:pt idx="3">
                  <c:v>1.0800000000000001E-2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F-4B06-BFB8-CCAB55A9D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6020736"/>
        <c:axId val="156022272"/>
      </c:barChart>
      <c:catAx>
        <c:axId val="156020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6022272"/>
        <c:crosses val="autoZero"/>
        <c:auto val="1"/>
        <c:lblAlgn val="ctr"/>
        <c:lblOffset val="100"/>
        <c:noMultiLvlLbl val="0"/>
      </c:catAx>
      <c:valAx>
        <c:axId val="156022272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5602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Дуже пишаюсь + скоріше пишаюсь</c:v>
                </c:pt>
              </c:strCache>
            </c:strRef>
          </c:tx>
          <c:spPr>
            <a:ln w="28575" cap="rnd">
              <a:solidFill>
                <a:srgbClr val="3498D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498DB"/>
              </a:solidFill>
              <a:ln w="9525">
                <a:solidFill>
                  <a:srgbClr val="3498D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Hoja1!$C$17:$V$17</c:f>
              <c:numCache>
                <c:formatCode>General</c:formatCode>
                <c:ptCount val="2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Hoja1!$C$18:$V$18</c:f>
              <c:numCache>
                <c:formatCode>0%</c:formatCode>
                <c:ptCount val="20"/>
                <c:pt idx="0">
                  <c:v>0.41000000000000014</c:v>
                </c:pt>
                <c:pt idx="1">
                  <c:v>0.34100000000000025</c:v>
                </c:pt>
                <c:pt idx="2">
                  <c:v>0.37700000000000011</c:v>
                </c:pt>
                <c:pt idx="3">
                  <c:v>0.53700000000000003</c:v>
                </c:pt>
                <c:pt idx="4">
                  <c:v>0.45100000000000001</c:v>
                </c:pt>
                <c:pt idx="5">
                  <c:v>0.505</c:v>
                </c:pt>
                <c:pt idx="7">
                  <c:v>0.49500000000000011</c:v>
                </c:pt>
                <c:pt idx="9">
                  <c:v>0.42700000000000016</c:v>
                </c:pt>
                <c:pt idx="10">
                  <c:v>0.47700000000000009</c:v>
                </c:pt>
                <c:pt idx="11">
                  <c:v>0.60700000000000021</c:v>
                </c:pt>
                <c:pt idx="12">
                  <c:v>0.67300000000000026</c:v>
                </c:pt>
                <c:pt idx="13">
                  <c:v>0.6000000000000002</c:v>
                </c:pt>
                <c:pt idx="14">
                  <c:v>0.62400000000000022</c:v>
                </c:pt>
                <c:pt idx="15">
                  <c:v>0.58800000000000019</c:v>
                </c:pt>
                <c:pt idx="16">
                  <c:v>0.70200000000000018</c:v>
                </c:pt>
                <c:pt idx="17">
                  <c:v>0.6890000000000005</c:v>
                </c:pt>
                <c:pt idx="19">
                  <c:v>0.97599999999999998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D5-D243-96D7-FBF0E5FD2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64896"/>
        <c:axId val="111474560"/>
      </c:lineChart>
      <c:catAx>
        <c:axId val="1112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1474560"/>
        <c:crosses val="autoZero"/>
        <c:auto val="1"/>
        <c:lblAlgn val="ctr"/>
        <c:lblOffset val="100"/>
        <c:noMultiLvlLbl val="0"/>
      </c:catAx>
      <c:valAx>
        <c:axId val="11147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1126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0.7458</cdr:x>
      <cdr:y>0.19073</cdr:y>
    </cdr:from>
    <cdr:to>
      <cdr:x>0.80529</cdr:x>
      <cdr:y>0.29544</cdr:y>
    </cdr:to>
    <cdr:grpSp>
      <cdr:nvGrpSpPr>
        <cdr:cNvPr id="2" name="Группа 1">
          <a:extLst xmlns:a="http://schemas.openxmlformats.org/drawingml/2006/main">
            <a:ext uri="{FF2B5EF4-FFF2-40B4-BE49-F238E27FC236}">
              <a16:creationId xmlns:a16="http://schemas.microsoft.com/office/drawing/2014/main" id="{A2F9E63C-2297-40D6-8AEB-740C516E9F81}"/>
            </a:ext>
          </a:extLst>
        </cdr:cNvPr>
        <cdr:cNvGrpSpPr/>
      </cdr:nvGrpSpPr>
      <cdr:grpSpPr>
        <a:xfrm xmlns:a="http://schemas.openxmlformats.org/drawingml/2006/main">
          <a:off x="6319492" y="721352"/>
          <a:ext cx="504084" cy="396020"/>
          <a:chOff x="6138727" y="1198556"/>
          <a:chExt cx="504070" cy="396000"/>
        </a:xfrm>
      </cdr:grpSpPr>
      <cdr:sp macro="" textlink="">
        <cdr:nvSpPr>
          <cdr:cNvPr id="3" name="Google Shape;755;p3"/>
          <cdr:cNvSpPr/>
        </cdr:nvSpPr>
        <cdr:spPr>
          <a:xfrm xmlns:a="http://schemas.openxmlformats.org/drawingml/2006/main">
            <a:off x="6138727" y="1198556"/>
            <a:ext cx="504070" cy="396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7125" cap="flat" cmpd="sng">
            <a:solidFill>
              <a:srgbClr val="922428"/>
            </a:solidFill>
            <a:prstDash val="solid"/>
            <a:round/>
            <a:headEnd type="none" w="sm" len="sm"/>
            <a:tailEnd type="none" w="sm" len="sm"/>
          </a:ln>
        </cdr:spPr>
        <cdr:txBody>
          <a:bodyPr xmlns:a="http://schemas.openxmlformats.org/drawingml/2006/main" spcFirstLastPara="1" wrap="square" lIns="91425" tIns="45700" rIns="91425" bIns="45700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cdr:txBody>
      </cdr:sp>
      <cdr:sp macro="" textlink="">
        <cdr:nvSpPr>
          <cdr:cNvPr id="4" name="Google Shape;756;p3"/>
          <cdr:cNvSpPr txBox="1"/>
        </cdr:nvSpPr>
        <cdr:spPr>
          <a:xfrm xmlns:a="http://schemas.openxmlformats.org/drawingml/2006/main">
            <a:off x="6214379" y="1303930"/>
            <a:ext cx="379912" cy="18466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0" tIns="0" rIns="0" bIns="0" anchor="t" anchorCtr="0">
            <a:sp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40%</a:t>
            </a:r>
            <a:endParaRPr sz="12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0.84047</cdr:x>
      <cdr:y>0.7036</cdr:y>
    </cdr:from>
    <cdr:to>
      <cdr:x>0.84048</cdr:x>
      <cdr:y>0.78341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8C8C21-EBFE-1667-081A-0B3AEF5A2F34}"/>
            </a:ext>
          </a:extLst>
        </cdr:cNvPr>
        <cdr:cNvSpPr txBox="1"/>
      </cdr:nvSpPr>
      <cdr:spPr bwMode="gray">
        <a:xfrm xmlns:a="http://schemas.openxmlformats.org/drawingml/2006/main">
          <a:off x="4932050" y="2170612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>
            <a:spcBef>
              <a:spcPts val="300"/>
            </a:spcBef>
          </a:pPr>
          <a:endParaRPr lang="x-none" sz="1600" err="1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6427" y="786739"/>
            <a:ext cx="5905161" cy="33225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/>
          <p:nvPr/>
        </p:nvSpPr>
        <p:spPr>
          <a:xfrm>
            <a:off x="446088" y="9427939"/>
            <a:ext cx="4969029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GfK September 20, 2022 | Tіtle of presentatіon</a:t>
            </a:r>
            <a:endParaRPr/>
          </a:p>
        </p:txBody>
      </p:sp>
      <p:sp>
        <p:nvSpPr>
          <p:cNvPr id="6" name="Google Shape;6;n"/>
          <p:cNvSpPr/>
          <p:nvPr/>
        </p:nvSpPr>
        <p:spPr>
          <a:xfrm>
            <a:off x="5703157" y="9427939"/>
            <a:ext cx="648090" cy="2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1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7" name="Google Shape;8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6" name="Google Shape;8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66042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4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8" name="Google Shape;8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9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834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5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9" name="Google Shape;8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16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7" name="Google Shape;907;p18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p17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038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19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30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6088" y="787400"/>
            <a:ext cx="5905500" cy="3322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3464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20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0" name="Google Shape;950;p21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2" name="Google Shape;962;p22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3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84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4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7" name="Google Shape;9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4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7" name="Google Shape;9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76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3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9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60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p6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7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:notes"/>
          <p:cNvSpPr txBox="1">
            <a:spLocks noGrp="1"/>
          </p:cNvSpPr>
          <p:nvPr>
            <p:ph type="body" idx="1"/>
          </p:nvPr>
        </p:nvSpPr>
        <p:spPr>
          <a:xfrm>
            <a:off x="446088" y="4315229"/>
            <a:ext cx="5905500" cy="4824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87400"/>
            <a:ext cx="5905500" cy="3322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6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/>
          <p:nvPr/>
        </p:nvSpPr>
        <p:spPr>
          <a:xfrm>
            <a:off x="0" y="4927628"/>
            <a:ext cx="9144000" cy="2158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2"/>
          </p:nvPr>
        </p:nvSpPr>
        <p:spPr>
          <a:xfrm>
            <a:off x="323850" y="4588060"/>
            <a:ext cx="84963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ahoma"/>
              <a:buNone/>
              <a:defRPr sz="1200">
                <a:solidFill>
                  <a:schemeClr val="dk2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/>
          <p:nvPr/>
        </p:nvSpPr>
        <p:spPr>
          <a:xfrm>
            <a:off x="0" y="4927628"/>
            <a:ext cx="9144000" cy="2158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0150" y="233503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619" y="411364"/>
            <a:ext cx="153343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1402" y="287503"/>
            <a:ext cx="1538912" cy="13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for print">
  <p:cSld name="Divider Slide for print"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/>
          <p:nvPr/>
        </p:nvSpPr>
        <p:spPr>
          <a:xfrm>
            <a:off x="0" y="74"/>
            <a:ext cx="9144000" cy="1635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6"/>
          <p:cNvSpPr txBox="1">
            <a:spLocks noGrp="1"/>
          </p:cNvSpPr>
          <p:nvPr>
            <p:ph type="title"/>
          </p:nvPr>
        </p:nvSpPr>
        <p:spPr>
          <a:xfrm>
            <a:off x="323410" y="1779588"/>
            <a:ext cx="8496418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0" rIns="32400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ahoma"/>
              <a:buNone/>
              <a:defRPr sz="3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6"/>
          <p:cNvSpPr/>
          <p:nvPr/>
        </p:nvSpPr>
        <p:spPr>
          <a:xfrm>
            <a:off x="323410" y="1779662"/>
            <a:ext cx="8497134" cy="72000"/>
          </a:xfrm>
          <a:prstGeom prst="rect">
            <a:avLst/>
          </a:prstGeom>
          <a:solidFill>
            <a:srgbClr val="2A4F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6"/>
          <p:cNvSpPr/>
          <p:nvPr/>
        </p:nvSpPr>
        <p:spPr>
          <a:xfrm>
            <a:off x="323410" y="3147814"/>
            <a:ext cx="8496118" cy="72000"/>
          </a:xfrm>
          <a:prstGeom prst="rect">
            <a:avLst/>
          </a:prstGeom>
          <a:solidFill>
            <a:srgbClr val="2A4F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6"/>
          <p:cNvSpPr/>
          <p:nvPr/>
        </p:nvSpPr>
        <p:spPr>
          <a:xfrm>
            <a:off x="0" y="74"/>
            <a:ext cx="9144000" cy="16350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6"/>
          <p:cNvSpPr/>
          <p:nvPr/>
        </p:nvSpPr>
        <p:spPr>
          <a:xfrm>
            <a:off x="323410" y="1779662"/>
            <a:ext cx="8497134" cy="72000"/>
          </a:xfrm>
          <a:prstGeom prst="rect">
            <a:avLst/>
          </a:prstGeom>
          <a:solidFill>
            <a:srgbClr val="2A4F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6"/>
          <p:cNvSpPr/>
          <p:nvPr/>
        </p:nvSpPr>
        <p:spPr>
          <a:xfrm>
            <a:off x="323410" y="3147814"/>
            <a:ext cx="8496118" cy="72000"/>
          </a:xfrm>
          <a:prstGeom prst="rect">
            <a:avLst/>
          </a:prstGeom>
          <a:solidFill>
            <a:srgbClr val="2A4F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0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0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676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600" b="0" cap="none" baseline="0">
                <a:solidFill>
                  <a:schemeClr val="accent6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2000" baseline="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2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folie">
  <p:cSld name="3_Titelfoli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folie">
  <p:cSld name="6_Titelfoli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">
  <p:cSld name="4_Agenda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23412" y="195420"/>
            <a:ext cx="6264812" cy="2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Tahoma"/>
              <a:buNone/>
              <a:defRPr b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23410" y="1595640"/>
            <a:ext cx="8497180" cy="328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AutoNum type="arabicPeriod"/>
              <a:def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>
                <a:solidFill>
                  <a:schemeClr val="lt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>
                <a:solidFill>
                  <a:schemeClr val="l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>
                <a:solidFill>
                  <a:schemeClr val="lt2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>
                <a:solidFill>
                  <a:schemeClr val="lt2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  <a:defRPr sz="1800">
                <a:solidFill>
                  <a:schemeClr val="lt2"/>
                </a:solidFill>
              </a:defRPr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>
                <a:solidFill>
                  <a:schemeClr val="lt2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323411" y="555471"/>
            <a:ext cx="6264813" cy="6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3"/>
          </p:nvPr>
        </p:nvSpPr>
        <p:spPr>
          <a:xfrm>
            <a:off x="323409" y="1299219"/>
            <a:ext cx="8497179" cy="22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>
  <p:cSld name="2_Titelfoli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folie">
  <p:cSld name="4_Titelfoli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3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folie">
  <p:cSld name="5_Titelfoli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>
            <a:spLocks noGrp="1"/>
          </p:cNvSpPr>
          <p:nvPr>
            <p:ph type="ctrTitle"/>
          </p:nvPr>
        </p:nvSpPr>
        <p:spPr>
          <a:xfrm>
            <a:off x="323849" y="1779587"/>
            <a:ext cx="8496301" cy="100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ahoma"/>
              <a:buNone/>
              <a:defRPr sz="3600" b="0" cap="none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ubTitle" idx="1"/>
          </p:nvPr>
        </p:nvSpPr>
        <p:spPr>
          <a:xfrm>
            <a:off x="323849" y="2859790"/>
            <a:ext cx="8496302" cy="115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5"/>
          <p:cNvSpPr txBox="1">
            <a:spLocks noGrp="1"/>
          </p:cNvSpPr>
          <p:nvPr>
            <p:ph type="title"/>
          </p:nvPr>
        </p:nvSpPr>
        <p:spPr>
          <a:xfrm>
            <a:off x="323850" y="195263"/>
            <a:ext cx="7056438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body" idx="1"/>
          </p:nvPr>
        </p:nvSpPr>
        <p:spPr>
          <a:xfrm>
            <a:off x="323850" y="915988"/>
            <a:ext cx="84963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" name="Google Shape;10;p25"/>
          <p:cNvGrpSpPr/>
          <p:nvPr/>
        </p:nvGrpSpPr>
        <p:grpSpPr>
          <a:xfrm>
            <a:off x="323850" y="-315913"/>
            <a:ext cx="8496300" cy="215900"/>
            <a:chOff x="323850" y="-531550"/>
            <a:chExt cx="8496740" cy="432060"/>
          </a:xfrm>
        </p:grpSpPr>
        <p:cxnSp>
          <p:nvCxnSpPr>
            <p:cNvPr id="11" name="Google Shape;11;p25"/>
            <p:cNvCxnSpPr/>
            <p:nvPr/>
          </p:nvCxnSpPr>
          <p:spPr>
            <a:xfrm rot="5400000">
              <a:off x="10782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25"/>
            <p:cNvCxnSpPr/>
            <p:nvPr/>
          </p:nvCxnSpPr>
          <p:spPr>
            <a:xfrm rot="5400000">
              <a:off x="1403287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5"/>
            <p:cNvCxnSpPr/>
            <p:nvPr/>
          </p:nvCxnSpPr>
          <p:spPr>
            <a:xfrm rot="5400000">
              <a:off x="1547758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25"/>
            <p:cNvCxnSpPr/>
            <p:nvPr/>
          </p:nvCxnSpPr>
          <p:spPr>
            <a:xfrm rot="5400000">
              <a:off x="2843225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25"/>
            <p:cNvCxnSpPr/>
            <p:nvPr/>
          </p:nvCxnSpPr>
          <p:spPr>
            <a:xfrm rot="5400000">
              <a:off x="2987694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25"/>
            <p:cNvCxnSpPr/>
            <p:nvPr/>
          </p:nvCxnSpPr>
          <p:spPr>
            <a:xfrm rot="5400000">
              <a:off x="4284749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5"/>
            <p:cNvCxnSpPr/>
            <p:nvPr/>
          </p:nvCxnSpPr>
          <p:spPr>
            <a:xfrm rot="5400000">
              <a:off x="4427632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25"/>
            <p:cNvCxnSpPr/>
            <p:nvPr/>
          </p:nvCxnSpPr>
          <p:spPr>
            <a:xfrm rot="5400000">
              <a:off x="5724686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5"/>
            <p:cNvCxnSpPr/>
            <p:nvPr/>
          </p:nvCxnSpPr>
          <p:spPr>
            <a:xfrm rot="5400000">
              <a:off x="5867568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5"/>
            <p:cNvCxnSpPr/>
            <p:nvPr/>
          </p:nvCxnSpPr>
          <p:spPr>
            <a:xfrm rot="5400000">
              <a:off x="7164623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5"/>
            <p:cNvCxnSpPr/>
            <p:nvPr/>
          </p:nvCxnSpPr>
          <p:spPr>
            <a:xfrm rot="5400000">
              <a:off x="7309093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5"/>
            <p:cNvCxnSpPr/>
            <p:nvPr/>
          </p:nvCxnSpPr>
          <p:spPr>
            <a:xfrm rot="5400000">
              <a:off x="86045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Google Shape;23;p25"/>
          <p:cNvGrpSpPr/>
          <p:nvPr/>
        </p:nvGrpSpPr>
        <p:grpSpPr>
          <a:xfrm>
            <a:off x="323850" y="5235575"/>
            <a:ext cx="8496300" cy="215900"/>
            <a:chOff x="323850" y="-531550"/>
            <a:chExt cx="8496740" cy="432060"/>
          </a:xfrm>
        </p:grpSpPr>
        <p:cxnSp>
          <p:nvCxnSpPr>
            <p:cNvPr id="24" name="Google Shape;24;p25"/>
            <p:cNvCxnSpPr/>
            <p:nvPr/>
          </p:nvCxnSpPr>
          <p:spPr>
            <a:xfrm rot="5400000">
              <a:off x="10782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25"/>
            <p:cNvCxnSpPr/>
            <p:nvPr/>
          </p:nvCxnSpPr>
          <p:spPr>
            <a:xfrm rot="5400000">
              <a:off x="1403287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25"/>
            <p:cNvCxnSpPr/>
            <p:nvPr/>
          </p:nvCxnSpPr>
          <p:spPr>
            <a:xfrm rot="5400000">
              <a:off x="1547758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25"/>
            <p:cNvCxnSpPr/>
            <p:nvPr/>
          </p:nvCxnSpPr>
          <p:spPr>
            <a:xfrm rot="5400000">
              <a:off x="2843225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25"/>
            <p:cNvCxnSpPr/>
            <p:nvPr/>
          </p:nvCxnSpPr>
          <p:spPr>
            <a:xfrm rot="5400000">
              <a:off x="2987694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25"/>
            <p:cNvCxnSpPr/>
            <p:nvPr/>
          </p:nvCxnSpPr>
          <p:spPr>
            <a:xfrm rot="5400000">
              <a:off x="4284749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25"/>
            <p:cNvCxnSpPr/>
            <p:nvPr/>
          </p:nvCxnSpPr>
          <p:spPr>
            <a:xfrm rot="5400000">
              <a:off x="4427632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25"/>
            <p:cNvCxnSpPr/>
            <p:nvPr/>
          </p:nvCxnSpPr>
          <p:spPr>
            <a:xfrm rot="5400000">
              <a:off x="5724686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25"/>
            <p:cNvCxnSpPr/>
            <p:nvPr/>
          </p:nvCxnSpPr>
          <p:spPr>
            <a:xfrm rot="5400000">
              <a:off x="5867568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25"/>
            <p:cNvCxnSpPr/>
            <p:nvPr/>
          </p:nvCxnSpPr>
          <p:spPr>
            <a:xfrm rot="5400000">
              <a:off x="7164623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25"/>
            <p:cNvCxnSpPr/>
            <p:nvPr/>
          </p:nvCxnSpPr>
          <p:spPr>
            <a:xfrm rot="5400000">
              <a:off x="7309093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25"/>
            <p:cNvCxnSpPr/>
            <p:nvPr/>
          </p:nvCxnSpPr>
          <p:spPr>
            <a:xfrm rot="5400000">
              <a:off x="86045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6" name="Google Shape;36;p25"/>
          <p:cNvGrpSpPr/>
          <p:nvPr/>
        </p:nvGrpSpPr>
        <p:grpSpPr>
          <a:xfrm>
            <a:off x="9251950" y="195263"/>
            <a:ext cx="217488" cy="4752975"/>
            <a:chOff x="9252514" y="195486"/>
            <a:chExt cx="216166" cy="4752594"/>
          </a:xfrm>
        </p:grpSpPr>
        <p:cxnSp>
          <p:nvCxnSpPr>
            <p:cNvPr id="37" name="Google Shape;37;p25"/>
            <p:cNvCxnSpPr/>
            <p:nvPr/>
          </p:nvCxnSpPr>
          <p:spPr>
            <a:xfrm>
              <a:off x="9252514" y="916153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25"/>
            <p:cNvCxnSpPr/>
            <p:nvPr/>
          </p:nvCxnSpPr>
          <p:spPr>
            <a:xfrm>
              <a:off x="9252514" y="771702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25"/>
            <p:cNvCxnSpPr/>
            <p:nvPr/>
          </p:nvCxnSpPr>
          <p:spPr>
            <a:xfrm>
              <a:off x="9252514" y="4948080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25"/>
            <p:cNvCxnSpPr/>
            <p:nvPr/>
          </p:nvCxnSpPr>
          <p:spPr>
            <a:xfrm>
              <a:off x="9252514" y="4803629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25"/>
            <p:cNvCxnSpPr/>
            <p:nvPr/>
          </p:nvCxnSpPr>
          <p:spPr>
            <a:xfrm>
              <a:off x="9252514" y="4155981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25"/>
            <p:cNvCxnSpPr/>
            <p:nvPr/>
          </p:nvCxnSpPr>
          <p:spPr>
            <a:xfrm>
              <a:off x="9252514" y="4011530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25"/>
            <p:cNvCxnSpPr/>
            <p:nvPr/>
          </p:nvCxnSpPr>
          <p:spPr>
            <a:xfrm>
              <a:off x="9252514" y="3363882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25"/>
            <p:cNvCxnSpPr/>
            <p:nvPr/>
          </p:nvCxnSpPr>
          <p:spPr>
            <a:xfrm>
              <a:off x="9252514" y="3219431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25"/>
            <p:cNvCxnSpPr/>
            <p:nvPr/>
          </p:nvCxnSpPr>
          <p:spPr>
            <a:xfrm>
              <a:off x="9252514" y="2571783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25"/>
            <p:cNvCxnSpPr/>
            <p:nvPr/>
          </p:nvCxnSpPr>
          <p:spPr>
            <a:xfrm>
              <a:off x="9252514" y="2427332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5"/>
            <p:cNvCxnSpPr/>
            <p:nvPr/>
          </p:nvCxnSpPr>
          <p:spPr>
            <a:xfrm>
              <a:off x="9252514" y="1779684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25"/>
            <p:cNvCxnSpPr/>
            <p:nvPr/>
          </p:nvCxnSpPr>
          <p:spPr>
            <a:xfrm>
              <a:off x="9252514" y="1635233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25"/>
            <p:cNvCxnSpPr/>
            <p:nvPr/>
          </p:nvCxnSpPr>
          <p:spPr>
            <a:xfrm>
              <a:off x="9252514" y="4732197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25"/>
            <p:cNvCxnSpPr/>
            <p:nvPr/>
          </p:nvCxnSpPr>
          <p:spPr>
            <a:xfrm>
              <a:off x="9252514" y="1274899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25"/>
            <p:cNvCxnSpPr/>
            <p:nvPr/>
          </p:nvCxnSpPr>
          <p:spPr>
            <a:xfrm>
              <a:off x="9252514" y="195486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25"/>
            <p:cNvCxnSpPr/>
            <p:nvPr/>
          </p:nvCxnSpPr>
          <p:spPr>
            <a:xfrm>
              <a:off x="9252514" y="1419350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3" name="Google Shape;53;p25"/>
          <p:cNvGrpSpPr/>
          <p:nvPr/>
        </p:nvGrpSpPr>
        <p:grpSpPr>
          <a:xfrm>
            <a:off x="-325438" y="195263"/>
            <a:ext cx="217488" cy="4752975"/>
            <a:chOff x="9252650" y="195486"/>
            <a:chExt cx="216166" cy="4752594"/>
          </a:xfrm>
        </p:grpSpPr>
        <p:cxnSp>
          <p:nvCxnSpPr>
            <p:cNvPr id="54" name="Google Shape;54;p25"/>
            <p:cNvCxnSpPr/>
            <p:nvPr/>
          </p:nvCxnSpPr>
          <p:spPr>
            <a:xfrm>
              <a:off x="9252650" y="916153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5"/>
            <p:cNvCxnSpPr/>
            <p:nvPr/>
          </p:nvCxnSpPr>
          <p:spPr>
            <a:xfrm>
              <a:off x="9252650" y="771702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56;p25"/>
            <p:cNvCxnSpPr/>
            <p:nvPr/>
          </p:nvCxnSpPr>
          <p:spPr>
            <a:xfrm>
              <a:off x="9252650" y="4948080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25"/>
            <p:cNvCxnSpPr/>
            <p:nvPr/>
          </p:nvCxnSpPr>
          <p:spPr>
            <a:xfrm>
              <a:off x="9252650" y="4803629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25"/>
            <p:cNvCxnSpPr/>
            <p:nvPr/>
          </p:nvCxnSpPr>
          <p:spPr>
            <a:xfrm>
              <a:off x="9252650" y="4155981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25"/>
            <p:cNvCxnSpPr/>
            <p:nvPr/>
          </p:nvCxnSpPr>
          <p:spPr>
            <a:xfrm>
              <a:off x="9252650" y="4011530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25"/>
            <p:cNvCxnSpPr/>
            <p:nvPr/>
          </p:nvCxnSpPr>
          <p:spPr>
            <a:xfrm>
              <a:off x="9252650" y="3363882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25"/>
            <p:cNvCxnSpPr/>
            <p:nvPr/>
          </p:nvCxnSpPr>
          <p:spPr>
            <a:xfrm>
              <a:off x="9252650" y="3219431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25"/>
            <p:cNvCxnSpPr/>
            <p:nvPr/>
          </p:nvCxnSpPr>
          <p:spPr>
            <a:xfrm>
              <a:off x="9252650" y="2571783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25"/>
            <p:cNvCxnSpPr/>
            <p:nvPr/>
          </p:nvCxnSpPr>
          <p:spPr>
            <a:xfrm>
              <a:off x="9252650" y="2427332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25"/>
            <p:cNvCxnSpPr/>
            <p:nvPr/>
          </p:nvCxnSpPr>
          <p:spPr>
            <a:xfrm>
              <a:off x="9252650" y="1779684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25"/>
            <p:cNvCxnSpPr/>
            <p:nvPr/>
          </p:nvCxnSpPr>
          <p:spPr>
            <a:xfrm>
              <a:off x="9252650" y="1635233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25"/>
            <p:cNvCxnSpPr/>
            <p:nvPr/>
          </p:nvCxnSpPr>
          <p:spPr>
            <a:xfrm>
              <a:off x="9252650" y="4732197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25"/>
            <p:cNvCxnSpPr/>
            <p:nvPr/>
          </p:nvCxnSpPr>
          <p:spPr>
            <a:xfrm>
              <a:off x="9252650" y="1274899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25"/>
            <p:cNvCxnSpPr/>
            <p:nvPr/>
          </p:nvCxnSpPr>
          <p:spPr>
            <a:xfrm>
              <a:off x="9252650" y="195486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25"/>
            <p:cNvCxnSpPr/>
            <p:nvPr/>
          </p:nvCxnSpPr>
          <p:spPr>
            <a:xfrm>
              <a:off x="9252650" y="1413000"/>
              <a:ext cx="21616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25"/>
          <p:cNvSpPr/>
          <p:nvPr/>
        </p:nvSpPr>
        <p:spPr>
          <a:xfrm>
            <a:off x="7524750" y="4948238"/>
            <a:ext cx="1295400" cy="1444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3C7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BDC3C7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DC3C7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BDC3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323411" y="195420"/>
            <a:ext cx="7056979" cy="2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323410" y="915521"/>
            <a:ext cx="8497180" cy="381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6" name="Google Shape;86;p27"/>
          <p:cNvGrpSpPr/>
          <p:nvPr/>
        </p:nvGrpSpPr>
        <p:grpSpPr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87" name="Google Shape;87;p27"/>
            <p:cNvCxnSpPr/>
            <p:nvPr/>
          </p:nvCxnSpPr>
          <p:spPr>
            <a:xfrm rot="5400000">
              <a:off x="10782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27"/>
            <p:cNvCxnSpPr/>
            <p:nvPr/>
          </p:nvCxnSpPr>
          <p:spPr>
            <a:xfrm rot="5400000">
              <a:off x="14035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27"/>
            <p:cNvCxnSpPr/>
            <p:nvPr/>
          </p:nvCxnSpPr>
          <p:spPr>
            <a:xfrm rot="5400000">
              <a:off x="15475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27"/>
            <p:cNvCxnSpPr/>
            <p:nvPr/>
          </p:nvCxnSpPr>
          <p:spPr>
            <a:xfrm rot="5400000">
              <a:off x="28437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27"/>
            <p:cNvCxnSpPr/>
            <p:nvPr/>
          </p:nvCxnSpPr>
          <p:spPr>
            <a:xfrm rot="5400000">
              <a:off x="29877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27"/>
            <p:cNvCxnSpPr/>
            <p:nvPr/>
          </p:nvCxnSpPr>
          <p:spPr>
            <a:xfrm rot="5400000">
              <a:off x="42839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27"/>
            <p:cNvCxnSpPr/>
            <p:nvPr/>
          </p:nvCxnSpPr>
          <p:spPr>
            <a:xfrm rot="5400000">
              <a:off x="44279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7"/>
            <p:cNvCxnSpPr/>
            <p:nvPr/>
          </p:nvCxnSpPr>
          <p:spPr>
            <a:xfrm rot="5400000">
              <a:off x="57241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7"/>
            <p:cNvCxnSpPr/>
            <p:nvPr/>
          </p:nvCxnSpPr>
          <p:spPr>
            <a:xfrm rot="5400000">
              <a:off x="58681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7"/>
            <p:cNvCxnSpPr/>
            <p:nvPr/>
          </p:nvCxnSpPr>
          <p:spPr>
            <a:xfrm rot="5400000">
              <a:off x="71643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27"/>
            <p:cNvCxnSpPr/>
            <p:nvPr/>
          </p:nvCxnSpPr>
          <p:spPr>
            <a:xfrm rot="5400000">
              <a:off x="73083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27"/>
            <p:cNvCxnSpPr/>
            <p:nvPr/>
          </p:nvCxnSpPr>
          <p:spPr>
            <a:xfrm rot="5400000">
              <a:off x="86045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9" name="Google Shape;99;p27"/>
          <p:cNvGrpSpPr/>
          <p:nvPr/>
        </p:nvGrpSpPr>
        <p:grpSpPr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00" name="Google Shape;100;p27"/>
            <p:cNvCxnSpPr/>
            <p:nvPr/>
          </p:nvCxnSpPr>
          <p:spPr>
            <a:xfrm rot="5400000">
              <a:off x="10782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27"/>
            <p:cNvCxnSpPr/>
            <p:nvPr/>
          </p:nvCxnSpPr>
          <p:spPr>
            <a:xfrm rot="5400000">
              <a:off x="14035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27"/>
            <p:cNvCxnSpPr/>
            <p:nvPr/>
          </p:nvCxnSpPr>
          <p:spPr>
            <a:xfrm rot="5400000">
              <a:off x="15475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27"/>
            <p:cNvCxnSpPr/>
            <p:nvPr/>
          </p:nvCxnSpPr>
          <p:spPr>
            <a:xfrm rot="5400000">
              <a:off x="28437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27"/>
            <p:cNvCxnSpPr/>
            <p:nvPr/>
          </p:nvCxnSpPr>
          <p:spPr>
            <a:xfrm rot="5400000">
              <a:off x="29877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" name="Google Shape;105;p27"/>
            <p:cNvCxnSpPr/>
            <p:nvPr/>
          </p:nvCxnSpPr>
          <p:spPr>
            <a:xfrm rot="5400000">
              <a:off x="42839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27"/>
            <p:cNvCxnSpPr/>
            <p:nvPr/>
          </p:nvCxnSpPr>
          <p:spPr>
            <a:xfrm rot="5400000">
              <a:off x="44279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27"/>
            <p:cNvCxnSpPr/>
            <p:nvPr/>
          </p:nvCxnSpPr>
          <p:spPr>
            <a:xfrm rot="5400000">
              <a:off x="57241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" name="Google Shape;108;p27"/>
            <p:cNvCxnSpPr/>
            <p:nvPr/>
          </p:nvCxnSpPr>
          <p:spPr>
            <a:xfrm rot="5400000">
              <a:off x="58681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27"/>
            <p:cNvCxnSpPr/>
            <p:nvPr/>
          </p:nvCxnSpPr>
          <p:spPr>
            <a:xfrm rot="5400000">
              <a:off x="71643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27"/>
            <p:cNvCxnSpPr/>
            <p:nvPr/>
          </p:nvCxnSpPr>
          <p:spPr>
            <a:xfrm rot="5400000">
              <a:off x="730838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1" name="Google Shape;111;p27"/>
            <p:cNvCxnSpPr/>
            <p:nvPr/>
          </p:nvCxnSpPr>
          <p:spPr>
            <a:xfrm rot="5400000">
              <a:off x="8604560" y="-315520"/>
              <a:ext cx="43206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2" name="Google Shape;112;p27"/>
          <p:cNvGrpSpPr/>
          <p:nvPr/>
        </p:nvGrpSpPr>
        <p:grpSpPr>
          <a:xfrm>
            <a:off x="9252514" y="195486"/>
            <a:ext cx="216166" cy="4752594"/>
            <a:chOff x="9252514" y="195486"/>
            <a:chExt cx="216166" cy="4752594"/>
          </a:xfrm>
        </p:grpSpPr>
        <p:cxnSp>
          <p:nvCxnSpPr>
            <p:cNvPr id="113" name="Google Shape;113;p27"/>
            <p:cNvCxnSpPr/>
            <p:nvPr/>
          </p:nvCxnSpPr>
          <p:spPr>
            <a:xfrm>
              <a:off x="9252650" y="915566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27"/>
            <p:cNvCxnSpPr/>
            <p:nvPr/>
          </p:nvCxnSpPr>
          <p:spPr>
            <a:xfrm>
              <a:off x="9252650" y="77150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5" name="Google Shape;115;p27"/>
            <p:cNvCxnSpPr/>
            <p:nvPr/>
          </p:nvCxnSpPr>
          <p:spPr>
            <a:xfrm>
              <a:off x="9252650" y="494808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27"/>
            <p:cNvCxnSpPr/>
            <p:nvPr/>
          </p:nvCxnSpPr>
          <p:spPr>
            <a:xfrm>
              <a:off x="9252650" y="480406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p27"/>
            <p:cNvCxnSpPr/>
            <p:nvPr/>
          </p:nvCxnSpPr>
          <p:spPr>
            <a:xfrm>
              <a:off x="9252650" y="415597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27"/>
            <p:cNvCxnSpPr/>
            <p:nvPr/>
          </p:nvCxnSpPr>
          <p:spPr>
            <a:xfrm>
              <a:off x="9252650" y="401195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27"/>
            <p:cNvCxnSpPr/>
            <p:nvPr/>
          </p:nvCxnSpPr>
          <p:spPr>
            <a:xfrm>
              <a:off x="9252650" y="336386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27"/>
            <p:cNvCxnSpPr/>
            <p:nvPr/>
          </p:nvCxnSpPr>
          <p:spPr>
            <a:xfrm>
              <a:off x="9252650" y="321984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27"/>
            <p:cNvCxnSpPr/>
            <p:nvPr/>
          </p:nvCxnSpPr>
          <p:spPr>
            <a:xfrm>
              <a:off x="9252650" y="257175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27"/>
            <p:cNvCxnSpPr/>
            <p:nvPr/>
          </p:nvCxnSpPr>
          <p:spPr>
            <a:xfrm>
              <a:off x="9252650" y="242773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27"/>
            <p:cNvCxnSpPr/>
            <p:nvPr/>
          </p:nvCxnSpPr>
          <p:spPr>
            <a:xfrm>
              <a:off x="9252650" y="177964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p27"/>
            <p:cNvCxnSpPr/>
            <p:nvPr/>
          </p:nvCxnSpPr>
          <p:spPr>
            <a:xfrm>
              <a:off x="9252650" y="163562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125;p27"/>
            <p:cNvCxnSpPr/>
            <p:nvPr/>
          </p:nvCxnSpPr>
          <p:spPr>
            <a:xfrm>
              <a:off x="9252650" y="473205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27"/>
            <p:cNvCxnSpPr/>
            <p:nvPr/>
          </p:nvCxnSpPr>
          <p:spPr>
            <a:xfrm>
              <a:off x="9252514" y="1275606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27"/>
            <p:cNvCxnSpPr/>
            <p:nvPr/>
          </p:nvCxnSpPr>
          <p:spPr>
            <a:xfrm>
              <a:off x="9252520" y="195486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27"/>
            <p:cNvCxnSpPr/>
            <p:nvPr/>
          </p:nvCxnSpPr>
          <p:spPr>
            <a:xfrm>
              <a:off x="9252650" y="1419225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9" name="Google Shape;129;p27"/>
          <p:cNvGrpSpPr/>
          <p:nvPr/>
        </p:nvGrpSpPr>
        <p:grpSpPr>
          <a:xfrm>
            <a:off x="-324680" y="195486"/>
            <a:ext cx="216166" cy="4752594"/>
            <a:chOff x="9252650" y="195486"/>
            <a:chExt cx="216166" cy="4752594"/>
          </a:xfrm>
        </p:grpSpPr>
        <p:cxnSp>
          <p:nvCxnSpPr>
            <p:cNvPr id="130" name="Google Shape;130;p27"/>
            <p:cNvCxnSpPr/>
            <p:nvPr/>
          </p:nvCxnSpPr>
          <p:spPr>
            <a:xfrm>
              <a:off x="9252650" y="915566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27"/>
            <p:cNvCxnSpPr/>
            <p:nvPr/>
          </p:nvCxnSpPr>
          <p:spPr>
            <a:xfrm>
              <a:off x="9252650" y="77150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27"/>
            <p:cNvCxnSpPr/>
            <p:nvPr/>
          </p:nvCxnSpPr>
          <p:spPr>
            <a:xfrm>
              <a:off x="9252650" y="494808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27"/>
            <p:cNvCxnSpPr/>
            <p:nvPr/>
          </p:nvCxnSpPr>
          <p:spPr>
            <a:xfrm>
              <a:off x="9252650" y="480406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27"/>
            <p:cNvCxnSpPr/>
            <p:nvPr/>
          </p:nvCxnSpPr>
          <p:spPr>
            <a:xfrm>
              <a:off x="9252650" y="415597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27"/>
            <p:cNvCxnSpPr/>
            <p:nvPr/>
          </p:nvCxnSpPr>
          <p:spPr>
            <a:xfrm>
              <a:off x="9252650" y="401195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27"/>
            <p:cNvCxnSpPr/>
            <p:nvPr/>
          </p:nvCxnSpPr>
          <p:spPr>
            <a:xfrm>
              <a:off x="9252650" y="336386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27"/>
            <p:cNvCxnSpPr/>
            <p:nvPr/>
          </p:nvCxnSpPr>
          <p:spPr>
            <a:xfrm>
              <a:off x="9252650" y="321984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27"/>
            <p:cNvCxnSpPr/>
            <p:nvPr/>
          </p:nvCxnSpPr>
          <p:spPr>
            <a:xfrm>
              <a:off x="9252650" y="257175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27"/>
            <p:cNvCxnSpPr/>
            <p:nvPr/>
          </p:nvCxnSpPr>
          <p:spPr>
            <a:xfrm>
              <a:off x="9252650" y="242773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27"/>
            <p:cNvCxnSpPr/>
            <p:nvPr/>
          </p:nvCxnSpPr>
          <p:spPr>
            <a:xfrm>
              <a:off x="9252650" y="177964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27"/>
            <p:cNvCxnSpPr/>
            <p:nvPr/>
          </p:nvCxnSpPr>
          <p:spPr>
            <a:xfrm>
              <a:off x="9252650" y="163562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27"/>
            <p:cNvCxnSpPr/>
            <p:nvPr/>
          </p:nvCxnSpPr>
          <p:spPr>
            <a:xfrm>
              <a:off x="9252650" y="4732050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27"/>
            <p:cNvCxnSpPr/>
            <p:nvPr/>
          </p:nvCxnSpPr>
          <p:spPr>
            <a:xfrm>
              <a:off x="9252786" y="1275606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27"/>
            <p:cNvCxnSpPr/>
            <p:nvPr/>
          </p:nvCxnSpPr>
          <p:spPr>
            <a:xfrm>
              <a:off x="9252786" y="195486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27"/>
            <p:cNvCxnSpPr/>
            <p:nvPr/>
          </p:nvCxnSpPr>
          <p:spPr>
            <a:xfrm>
              <a:off x="9252786" y="1413738"/>
              <a:ext cx="216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6" name="Google Shape;146;p27"/>
          <p:cNvSpPr/>
          <p:nvPr/>
        </p:nvSpPr>
        <p:spPr>
          <a:xfrm>
            <a:off x="7524750" y="4948080"/>
            <a:ext cx="1295840" cy="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585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0858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585"/>
                </a:buClr>
                <a:buSzPts val="800"/>
                <a:buFont typeface="Arial"/>
                <a:buNone/>
              </a:pPr>
              <a:t>‹#›</a:t>
            </a:fld>
            <a:endParaRPr sz="800" b="0" i="0" u="none" strike="noStrike" cap="none">
              <a:solidFill>
                <a:srgbClr val="8085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85113" y="123410"/>
            <a:ext cx="935037" cy="93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"/>
          <p:cNvSpPr txBox="1"/>
          <p:nvPr/>
        </p:nvSpPr>
        <p:spPr>
          <a:xfrm>
            <a:off x="143384" y="4435688"/>
            <a:ext cx="453663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596268"/>
              </a:buClr>
              <a:buSzPts val="1400"/>
            </a:pPr>
            <a:r>
              <a:rPr lang="uk-UA" dirty="0">
                <a:solidFill>
                  <a:srgbClr val="596268"/>
                </a:solidFill>
                <a:latin typeface="Tahoma"/>
                <a:ea typeface="Tahoma"/>
                <a:cs typeface="Tahoma"/>
                <a:sym typeface="Tahoma"/>
              </a:rPr>
              <a:t>Інна Волосевич, заступниця директора </a:t>
            </a:r>
            <a:r>
              <a:rPr lang="en-US" dirty="0">
                <a:solidFill>
                  <a:srgbClr val="596268"/>
                </a:solidFill>
                <a:latin typeface="Tahoma"/>
                <a:ea typeface="Tahoma"/>
                <a:cs typeface="Tahoma"/>
                <a:sym typeface="Tahoma"/>
              </a:rPr>
              <a:t>Info Sapiens</a:t>
            </a:r>
          </a:p>
          <a:p>
            <a:pPr lvl="0">
              <a:buClr>
                <a:srgbClr val="596268"/>
              </a:buClr>
              <a:buSzPts val="1400"/>
            </a:pPr>
            <a:r>
              <a:rPr lang="en-US" dirty="0">
                <a:solidFill>
                  <a:srgbClr val="596268"/>
                </a:solidFill>
                <a:latin typeface="Tahoma"/>
                <a:ea typeface="Tahoma"/>
                <a:cs typeface="Tahoma"/>
                <a:sym typeface="Tahoma"/>
              </a:rPr>
              <a:t>inna.volosevych@sapiens.com.ua</a:t>
            </a:r>
          </a:p>
        </p:txBody>
      </p:sp>
      <p:sp>
        <p:nvSpPr>
          <p:cNvPr id="736" name="Google Shape;736;p1"/>
          <p:cNvSpPr/>
          <p:nvPr/>
        </p:nvSpPr>
        <p:spPr>
          <a:xfrm>
            <a:off x="3131800" y="1879252"/>
            <a:ext cx="6012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2800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ЗМІНИ В УКРАЇНСЬКОМУ СУСПІЛЬСТВІ ЗА РІК ПОВНОМАСШТАБНОЇ ВІЙНИ</a:t>
            </a:r>
          </a:p>
        </p:txBody>
      </p:sp>
      <p:sp>
        <p:nvSpPr>
          <p:cNvPr id="737" name="Google Shape;737;p1" descr="Результат пошуку зображень за запитом &quot;маска театральная&quot;"/>
          <p:cNvSpPr/>
          <p:nvPr/>
        </p:nvSpPr>
        <p:spPr>
          <a:xfrm>
            <a:off x="155574" y="-144463"/>
            <a:ext cx="2256125" cy="22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38" name="Google Shape;738;p1"/>
          <p:cNvPicPr preferRelativeResize="0"/>
          <p:nvPr/>
        </p:nvPicPr>
        <p:blipFill rotWithShape="1">
          <a:blip r:embed="rId3">
            <a:alphaModFix/>
          </a:blip>
          <a:srcRect l="21754" t="1" r="20658" b="43480"/>
          <a:stretch/>
        </p:blipFill>
        <p:spPr>
          <a:xfrm>
            <a:off x="95160" y="933894"/>
            <a:ext cx="3108650" cy="305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"/>
          <p:cNvSpPr txBox="1">
            <a:spLocks noGrp="1"/>
          </p:cNvSpPr>
          <p:nvPr>
            <p:ph type="title"/>
          </p:nvPr>
        </p:nvSpPr>
        <p:spPr>
          <a:xfrm>
            <a:off x="348555" y="747813"/>
            <a:ext cx="7056979" cy="2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200"/>
            </a:pPr>
            <a:r>
              <a:rPr lang="uk-UA" sz="1200" i="1" dirty="0"/>
              <a:t>Наскільки Ви пишаєтеся чи не пишаєтеся тим, що є громадянином України?</a:t>
            </a:r>
          </a:p>
        </p:txBody>
      </p:sp>
      <p:sp>
        <p:nvSpPr>
          <p:cNvPr id="820" name="Google Shape;820;p10"/>
          <p:cNvSpPr txBox="1"/>
          <p:nvPr/>
        </p:nvSpPr>
        <p:spPr>
          <a:xfrm>
            <a:off x="313770" y="955631"/>
            <a:ext cx="39605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1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  <p:sp>
        <p:nvSpPr>
          <p:cNvPr id="821" name="Google Shape;821;p10"/>
          <p:cNvSpPr/>
          <p:nvPr/>
        </p:nvSpPr>
        <p:spPr>
          <a:xfrm>
            <a:off x="107380" y="4241195"/>
            <a:ext cx="892924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Джерело: 2002-2020 – дослідження «Українське суспільство» Інституту соціології НАН України, 2022 – 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 Sapiens </a:t>
            </a:r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Омнібус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за серпень. Опитування 2022 року було проведено за допомогою іншого методу збору даних, ніж опитування 2002-2020 років, – телефонне опитування замість опитування, яке проводилося шляхом особистого інтерв’ю. Вибірки були побудовані різними способами: випадковими у випадку телефонного опитування та стратифікованими з квотним відбором на останньому кроці у особистого інтерв’ю. Таким чином, зразки не є повністю порівнянними. Водночас найбільш прийнятна під час війни методологія телефонного опитування дозволяє прослідкувати тенденції зміни показника.</a:t>
            </a:r>
            <a:endParaRPr lang="uk-UA" dirty="0"/>
          </a:p>
        </p:txBody>
      </p:sp>
      <p:graphicFrame>
        <p:nvGraphicFramePr>
          <p:cNvPr id="822" name="Google Shape;822;p10"/>
          <p:cNvGraphicFramePr/>
          <p:nvPr>
            <p:extLst>
              <p:ext uri="{D42A27DB-BD31-4B8C-83A1-F6EECF244321}">
                <p14:modId xmlns:p14="http://schemas.microsoft.com/office/powerpoint/2010/main" val="2320468112"/>
              </p:ext>
            </p:extLst>
          </p:nvPr>
        </p:nvGraphicFramePr>
        <p:xfrm>
          <a:off x="323850" y="1118335"/>
          <a:ext cx="8496300" cy="325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3" name="Google Shape;823;p10"/>
          <p:cNvSpPr/>
          <p:nvPr/>
        </p:nvSpPr>
        <p:spPr>
          <a:xfrm>
            <a:off x="254297" y="100843"/>
            <a:ext cx="75414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98% українців пишаються тим, що вони громадяни України. 20 років тому їх було лише 34%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"/>
          <p:cNvSpPr txBox="1">
            <a:spLocks noGrp="1"/>
          </p:cNvSpPr>
          <p:nvPr>
            <p:ph type="title"/>
          </p:nvPr>
        </p:nvSpPr>
        <p:spPr>
          <a:xfrm>
            <a:off x="323410" y="506250"/>
            <a:ext cx="7056979" cy="2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200"/>
            </a:pPr>
            <a:r>
              <a:rPr lang="uk-UA" sz="1200" i="1"/>
              <a:t>Наскільки ви згодні з кожним із цих тверджень?</a:t>
            </a:r>
          </a:p>
        </p:txBody>
      </p:sp>
      <p:graphicFrame>
        <p:nvGraphicFramePr>
          <p:cNvPr id="829" name="Google Shape;829;p11"/>
          <p:cNvGraphicFramePr/>
          <p:nvPr>
            <p:extLst>
              <p:ext uri="{D42A27DB-BD31-4B8C-83A1-F6EECF244321}">
                <p14:modId xmlns:p14="http://schemas.microsoft.com/office/powerpoint/2010/main" val="2503799986"/>
              </p:ext>
            </p:extLst>
          </p:nvPr>
        </p:nvGraphicFramePr>
        <p:xfrm>
          <a:off x="251400" y="1275570"/>
          <a:ext cx="8497180" cy="345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0" name="Google Shape;830;p11"/>
          <p:cNvSpPr txBox="1"/>
          <p:nvPr/>
        </p:nvSpPr>
        <p:spPr>
          <a:xfrm>
            <a:off x="251400" y="771500"/>
            <a:ext cx="39605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100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 , 08 2022 </a:t>
            </a:r>
            <a:endParaRPr lang="uk-UA"/>
          </a:p>
        </p:txBody>
      </p:sp>
      <p:sp>
        <p:nvSpPr>
          <p:cNvPr id="831" name="Google Shape;831;p11"/>
          <p:cNvSpPr/>
          <p:nvPr/>
        </p:nvSpPr>
        <p:spPr>
          <a:xfrm>
            <a:off x="179390" y="-32946"/>
            <a:ext cx="75414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94% оптимістично дивляться на майбутнє України, а 92% - на своє майбутнє в Україні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087579"/>
              </p:ext>
            </p:extLst>
          </p:nvPr>
        </p:nvGraphicFramePr>
        <p:xfrm>
          <a:off x="257580" y="1012170"/>
          <a:ext cx="4824670" cy="381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AE25F79E-A059-4252-AFF6-74726D84CF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20362"/>
              </p:ext>
            </p:extLst>
          </p:nvPr>
        </p:nvGraphicFramePr>
        <p:xfrm>
          <a:off x="4788030" y="1012170"/>
          <a:ext cx="4824670" cy="383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251399" y="104549"/>
            <a:ext cx="7345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Українці – єдині, добрі і сильні</a:t>
            </a:r>
            <a:endParaRPr kumimoji="0" lang="uk-UA" altLang="en-US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CB6EF-8BB1-C5CF-C012-051AD4FC1191}"/>
              </a:ext>
            </a:extLst>
          </p:cNvPr>
          <p:cNvSpPr txBox="1"/>
          <p:nvPr/>
        </p:nvSpPr>
        <p:spPr bwMode="gray">
          <a:xfrm>
            <a:off x="126274" y="414639"/>
            <a:ext cx="74890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200" i="1" dirty="0">
                <a:solidFill>
                  <a:schemeClr val="accent6"/>
                </a:solidFill>
              </a:rPr>
              <a:t>Назвіть 2-3 основні риси, що характеризують загалом український народ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39F75-24D6-5211-D9EF-88121D146F4B}"/>
              </a:ext>
            </a:extLst>
          </p:cNvPr>
          <p:cNvSpPr txBox="1"/>
          <p:nvPr/>
        </p:nvSpPr>
        <p:spPr bwMode="gray">
          <a:xfrm>
            <a:off x="126274" y="622136"/>
            <a:ext cx="396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100" i="1" dirty="0">
                <a:solidFill>
                  <a:schemeClr val="tx2"/>
                </a:solidFill>
              </a:rPr>
              <a:t>Серед усіх респондентів, 04 2022</a:t>
            </a:r>
          </a:p>
        </p:txBody>
      </p:sp>
      <p:sp>
        <p:nvSpPr>
          <p:cNvPr id="8" name="Google Shape;821;p10"/>
          <p:cNvSpPr/>
          <p:nvPr/>
        </p:nvSpPr>
        <p:spPr>
          <a:xfrm>
            <a:off x="153100" y="4798010"/>
            <a:ext cx="892924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Джерело: опитування ExtremeScan в рамках Info Sapiens Омнібус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90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" name="Google Shape;870;p14"/>
          <p:cNvGraphicFramePr/>
          <p:nvPr>
            <p:extLst>
              <p:ext uri="{D42A27DB-BD31-4B8C-83A1-F6EECF244321}">
                <p14:modId xmlns:p14="http://schemas.microsoft.com/office/powerpoint/2010/main" val="1265483465"/>
              </p:ext>
            </p:extLst>
          </p:nvPr>
        </p:nvGraphicFramePr>
        <p:xfrm>
          <a:off x="137488" y="919490"/>
          <a:ext cx="8929240" cy="367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71" name="Google Shape;871;p14"/>
          <p:cNvGraphicFramePr/>
          <p:nvPr>
            <p:extLst>
              <p:ext uri="{D42A27DB-BD31-4B8C-83A1-F6EECF244321}">
                <p14:modId xmlns:p14="http://schemas.microsoft.com/office/powerpoint/2010/main" val="1690627824"/>
              </p:ext>
            </p:extLst>
          </p:nvPr>
        </p:nvGraphicFramePr>
        <p:xfrm>
          <a:off x="467430" y="919490"/>
          <a:ext cx="8569175" cy="316470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273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b="0" noProof="0"/>
                        <a:t>Ваша сім'я</a:t>
                      </a:r>
                      <a:endParaRPr lang="uk-UA" noProof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08 2022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08 2020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noProof="0"/>
                        <a:t>Люди, з якими Ви особисто знайомі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08 2020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noProof="0"/>
                        <a:t>Люди, що живуть по сусідству з Вами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08 2020</a:t>
                      </a:r>
                      <a:endParaRPr sz="1200" b="0" i="0" u="none" strike="noStrike" cap="none">
                        <a:solidFill>
                          <a:srgbClr val="59595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noProof="0"/>
                        <a:t>Люди іншої національності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08 2020</a:t>
                      </a:r>
                      <a:endParaRPr sz="1200" b="0" i="0" u="none" strike="noStrike" cap="none">
                        <a:solidFill>
                          <a:srgbClr val="59595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noProof="0"/>
                        <a:t>Люди іншої релігії\віри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08 2020</a:t>
                      </a:r>
                      <a:endParaRPr sz="1200" b="0" i="0" u="none" strike="noStrike" cap="none">
                        <a:solidFill>
                          <a:srgbClr val="595959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noProof="0" dirty="0"/>
                        <a:t>Люди, з якими Ви уперше зустрілися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59595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08 2020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2" name="Google Shape;872;p14"/>
          <p:cNvSpPr txBox="1">
            <a:spLocks noGrp="1"/>
          </p:cNvSpPr>
          <p:nvPr>
            <p:ph type="title"/>
          </p:nvPr>
        </p:nvSpPr>
        <p:spPr>
          <a:xfrm>
            <a:off x="323411" y="411450"/>
            <a:ext cx="6192859" cy="2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200"/>
            </a:pPr>
            <a:r>
              <a:rPr lang="uk-UA" sz="1200" i="1"/>
              <a:t>Наскільки ви довіряєте людям, які представляють різні групи...</a:t>
            </a:r>
            <a:endParaRPr lang="uk-UA"/>
          </a:p>
        </p:txBody>
      </p:sp>
      <p:sp>
        <p:nvSpPr>
          <p:cNvPr id="873" name="Google Shape;873;p14"/>
          <p:cNvSpPr txBox="1"/>
          <p:nvPr/>
        </p:nvSpPr>
        <p:spPr>
          <a:xfrm>
            <a:off x="202540" y="788685"/>
            <a:ext cx="39605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100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  <a:endParaRPr lang="uk-UA"/>
          </a:p>
        </p:txBody>
      </p:sp>
      <p:sp>
        <p:nvSpPr>
          <p:cNvPr id="874" name="Google Shape;874;p14"/>
          <p:cNvSpPr/>
          <p:nvPr/>
        </p:nvSpPr>
        <p:spPr>
          <a:xfrm>
            <a:off x="202540" y="4977900"/>
            <a:ext cx="8690060" cy="1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"/>
          <p:cNvSpPr/>
          <p:nvPr/>
        </p:nvSpPr>
        <p:spPr>
          <a:xfrm>
            <a:off x="53903" y="4584269"/>
            <a:ext cx="909641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900" dirty="0"/>
              <a:t>Дані за 2020 рік взято з опитування </a:t>
            </a:r>
            <a:r>
              <a:rPr lang="uk-UA" sz="900" dirty="0" err="1"/>
              <a:t>Info</a:t>
            </a:r>
            <a:r>
              <a:rPr lang="uk-UA" sz="900" dirty="0"/>
              <a:t> </a:t>
            </a:r>
            <a:r>
              <a:rPr lang="uk-UA" sz="900" dirty="0" err="1"/>
              <a:t>Sapiens</a:t>
            </a:r>
            <a:r>
              <a:rPr lang="uk-UA" sz="900" dirty="0"/>
              <a:t> для </a:t>
            </a:r>
            <a:r>
              <a:rPr lang="uk-UA" sz="900" dirty="0" err="1"/>
              <a:t>World</a:t>
            </a:r>
            <a:r>
              <a:rPr lang="uk-UA" sz="900" dirty="0"/>
              <a:t> </a:t>
            </a:r>
            <a:r>
              <a:rPr lang="uk-UA" sz="900" dirty="0" err="1"/>
              <a:t>Values</a:t>
            </a:r>
            <a:r>
              <a:rPr lang="uk-UA" sz="900" dirty="0"/>
              <a:t> ​​</a:t>
            </a:r>
            <a:r>
              <a:rPr lang="uk-UA" sz="900" dirty="0" err="1"/>
              <a:t>Survey</a:t>
            </a:r>
            <a:r>
              <a:rPr lang="uk-UA" sz="900" dirty="0"/>
              <a:t>. Опитування не зовсім </a:t>
            </a:r>
            <a:r>
              <a:rPr lang="uk-UA" sz="900" dirty="0" err="1"/>
              <a:t>співставні</a:t>
            </a:r>
            <a:r>
              <a:rPr lang="uk-UA" sz="900" dirty="0"/>
              <a:t>, по-перше, тому що вони проводилися різними методами, а по-друге, тому що телефонне опитування не враховує думку українців, які виїхали за кордон, і думку жителів окупованих у 2022 році територій, де немає українського мобільного зв'язку. Водночас ми вважаємо можливим порівняння цих даних на рівні трендів</a:t>
            </a:r>
            <a:endParaRPr sz="9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6" name="Google Shape;876;p14"/>
          <p:cNvSpPr txBox="1"/>
          <p:nvPr/>
        </p:nvSpPr>
        <p:spPr>
          <a:xfrm>
            <a:off x="271325" y="-1"/>
            <a:ext cx="84585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Значно зріс рівень довіри в суспільстві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"/>
          <p:cNvSpPr txBox="1">
            <a:spLocks noGrp="1"/>
          </p:cNvSpPr>
          <p:nvPr>
            <p:ph type="title"/>
          </p:nvPr>
        </p:nvSpPr>
        <p:spPr>
          <a:xfrm>
            <a:off x="118416" y="549023"/>
            <a:ext cx="7602316" cy="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1200"/>
            </a:pPr>
            <a:r>
              <a:rPr lang="uk-UA" sz="1200" i="1" dirty="0"/>
              <a:t>Якби наступні президентські вибори відбулися наступної неділі, за кого б ви проголосували?</a:t>
            </a:r>
            <a:endParaRPr lang="uk-UA" dirty="0"/>
          </a:p>
        </p:txBody>
      </p:sp>
      <p:graphicFrame>
        <p:nvGraphicFramePr>
          <p:cNvPr id="810" name="Google Shape;810;p9"/>
          <p:cNvGraphicFramePr/>
          <p:nvPr>
            <p:extLst>
              <p:ext uri="{D42A27DB-BD31-4B8C-83A1-F6EECF244321}">
                <p14:modId xmlns:p14="http://schemas.microsoft.com/office/powerpoint/2010/main" val="2243864499"/>
              </p:ext>
            </p:extLst>
          </p:nvPr>
        </p:nvGraphicFramePr>
        <p:xfrm>
          <a:off x="-147600" y="1402895"/>
          <a:ext cx="9568800" cy="35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11" name="Google Shape;811;p9"/>
          <p:cNvGraphicFramePr/>
          <p:nvPr>
            <p:extLst>
              <p:ext uri="{D42A27DB-BD31-4B8C-83A1-F6EECF244321}">
                <p14:modId xmlns:p14="http://schemas.microsoft.com/office/powerpoint/2010/main" val="361050963"/>
              </p:ext>
            </p:extLst>
          </p:nvPr>
        </p:nvGraphicFramePr>
        <p:xfrm>
          <a:off x="1413109" y="1103299"/>
          <a:ext cx="7173532" cy="3962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956783">
                  <a:extLst>
                    <a:ext uri="{9D8B030D-6E8A-4147-A177-3AD203B41FA5}">
                      <a16:colId xmlns:a16="http://schemas.microsoft.com/office/drawing/2014/main" val="1307154385"/>
                    </a:ext>
                  </a:extLst>
                </a:gridCol>
                <a:gridCol w="901026">
                  <a:extLst>
                    <a:ext uri="{9D8B030D-6E8A-4147-A177-3AD203B41FA5}">
                      <a16:colId xmlns:a16="http://schemas.microsoft.com/office/drawing/2014/main" val="3364814328"/>
                    </a:ext>
                  </a:extLst>
                </a:gridCol>
                <a:gridCol w="845358">
                  <a:extLst>
                    <a:ext uri="{9D8B030D-6E8A-4147-A177-3AD203B41FA5}">
                      <a16:colId xmlns:a16="http://schemas.microsoft.com/office/drawing/2014/main" val="2067221525"/>
                    </a:ext>
                  </a:extLst>
                </a:gridCol>
                <a:gridCol w="78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u="none" strike="noStrike" cap="none" dirty="0">
                          <a:solidFill>
                            <a:schemeClr val="dk1"/>
                          </a:solidFill>
                        </a:rPr>
                        <a:t>Січень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2023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u="none" strike="noStrike" cap="none" dirty="0">
                          <a:solidFill>
                            <a:schemeClr val="dk1"/>
                          </a:solidFill>
                        </a:rPr>
                        <a:t>Серпень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u="none" strike="noStrike" cap="none" dirty="0">
                          <a:solidFill>
                            <a:schemeClr val="dk1"/>
                          </a:solidFill>
                        </a:rPr>
                        <a:t>Липень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dirty="0"/>
                        <a:t>Червень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dirty="0"/>
                        <a:t>Травень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dirty="0"/>
                        <a:t>Квітень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dirty="0"/>
                        <a:t>Березень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b="0" dirty="0"/>
                        <a:t>Лютий </a:t>
                      </a:r>
                      <a:r>
                        <a:rPr lang="en-US" sz="1000" b="0" u="none" strike="noStrike" cap="none" dirty="0">
                          <a:solidFill>
                            <a:schemeClr val="dk1"/>
                          </a:solidFill>
                        </a:rPr>
                        <a:t> 2022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2" name="Google Shape;812;p9"/>
          <p:cNvSpPr txBox="1"/>
          <p:nvPr/>
        </p:nvSpPr>
        <p:spPr>
          <a:xfrm>
            <a:off x="118416" y="1023139"/>
            <a:ext cx="4353954" cy="20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b" anchorCtr="0">
            <a:noAutofit/>
          </a:bodyPr>
          <a:lstStyle/>
          <a:p>
            <a:pPr lvl="0">
              <a:buClr>
                <a:schemeClr val="dk2"/>
              </a:buClr>
              <a:buSzPts val="1200"/>
            </a:pPr>
            <a:r>
              <a:rPr lang="uk-UA" sz="12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  <a:endParaRPr lang="uk-UA" dirty="0"/>
          </a:p>
        </p:txBody>
      </p:sp>
      <p:sp>
        <p:nvSpPr>
          <p:cNvPr id="813" name="Google Shape;813;p9"/>
          <p:cNvSpPr txBox="1"/>
          <p:nvPr/>
        </p:nvSpPr>
        <p:spPr>
          <a:xfrm>
            <a:off x="120806" y="17323"/>
            <a:ext cx="810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Рейтинг президента в результаті війни зріс втричі, але трохи знизився з травня, оскільки більшість людей очікувала швидкої перемоги до травня</a:t>
            </a:r>
          </a:p>
        </p:txBody>
      </p:sp>
    </p:spTree>
    <p:extLst>
      <p:ext uri="{BB962C8B-B14F-4D97-AF65-F5344CB8AC3E}">
        <p14:creationId xmlns:p14="http://schemas.microsoft.com/office/powerpoint/2010/main" val="319660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" name="Google Shape;881;p15"/>
          <p:cNvGraphicFramePr/>
          <p:nvPr>
            <p:extLst>
              <p:ext uri="{D42A27DB-BD31-4B8C-83A1-F6EECF244321}">
                <p14:modId xmlns:p14="http://schemas.microsoft.com/office/powerpoint/2010/main" val="3234794086"/>
              </p:ext>
            </p:extLst>
          </p:nvPr>
        </p:nvGraphicFramePr>
        <p:xfrm>
          <a:off x="55299" y="1111340"/>
          <a:ext cx="9057600" cy="4068725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53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28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0247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/>
                        <a:t>Армія</a:t>
                      </a: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/>
                        <a:t>Волонтери</a:t>
                      </a: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Церква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Голова селища чи громади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Міністерство закордонних справ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/>
                        <a:t>Рада селища чи громади</a:t>
                      </a:r>
                      <a:endParaRPr lang="uk-UA" sz="1000" noProof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Поліція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Міністерство освіти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/>
                        <a:t>МОЗ</a:t>
                      </a:r>
                      <a:endParaRPr lang="uk-UA" sz="1000" b="0" i="0" u="none" strike="noStrike" noProof="0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Міністерство внутрішніх справ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Громадські організації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/>
                        <a:t>Генеральна прокуратура</a:t>
                      </a: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/>
                        <a:t>Мінсоцполітики</a:t>
                      </a: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000" noProof="0"/>
                        <a:t>ЗМІ</a:t>
                      </a: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>
                          <a:solidFill>
                            <a:srgbClr val="000000"/>
                          </a:solidFill>
                        </a:rPr>
                        <a:t>Бізнес</a:t>
                      </a:r>
                      <a:endParaRPr lang="uk-UA" sz="1000" noProof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000" noProof="0"/>
                        <a:t>Суди</a:t>
                      </a:r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000" noProof="0" dirty="0">
                          <a:solidFill>
                            <a:srgbClr val="000000"/>
                          </a:solidFill>
                        </a:rPr>
                        <a:t>Міністерство реінтеграції</a:t>
                      </a:r>
                      <a:endParaRPr lang="uk-UA" sz="1000" noProof="0" dirty="0"/>
                    </a:p>
                  </a:txBody>
                  <a:tcPr marL="6350" marR="6350" marT="6350" marB="0" vert="vert27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2" name="Google Shape;882;p15"/>
          <p:cNvGraphicFramePr/>
          <p:nvPr>
            <p:extLst>
              <p:ext uri="{D42A27DB-BD31-4B8C-83A1-F6EECF244321}">
                <p14:modId xmlns:p14="http://schemas.microsoft.com/office/powerpoint/2010/main" val="1669939013"/>
              </p:ext>
            </p:extLst>
          </p:nvPr>
        </p:nvGraphicFramePr>
        <p:xfrm>
          <a:off x="-2200" y="822750"/>
          <a:ext cx="9108600" cy="43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3" name="Google Shape;883;p15"/>
          <p:cNvSpPr txBox="1">
            <a:spLocks noGrp="1"/>
          </p:cNvSpPr>
          <p:nvPr>
            <p:ph type="title"/>
          </p:nvPr>
        </p:nvSpPr>
        <p:spPr>
          <a:xfrm>
            <a:off x="290056" y="-113978"/>
            <a:ext cx="8458407" cy="77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uk-UA" b="1" dirty="0">
                <a:solidFill>
                  <a:schemeClr val="dk1"/>
                </a:solidFill>
              </a:rPr>
              <a:t>Зріс і рівень довіри до інституцій</a:t>
            </a:r>
          </a:p>
        </p:txBody>
      </p:sp>
      <p:sp>
        <p:nvSpPr>
          <p:cNvPr id="884" name="Google Shape;884;p15"/>
          <p:cNvSpPr txBox="1">
            <a:spLocks noGrp="1"/>
          </p:cNvSpPr>
          <p:nvPr>
            <p:ph type="body" idx="3"/>
          </p:nvPr>
        </p:nvSpPr>
        <p:spPr>
          <a:xfrm>
            <a:off x="290056" y="411450"/>
            <a:ext cx="8497179" cy="22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buSzPts val="1200"/>
            </a:pPr>
            <a:r>
              <a:rPr lang="uk-UA" sz="1200">
                <a:solidFill>
                  <a:schemeClr val="accent6"/>
                </a:solidFill>
              </a:rPr>
              <a:t>Оцініть, наскільки ви довіряєте наступним установам:</a:t>
            </a:r>
            <a:endParaRPr lang="uk-UA">
              <a:solidFill>
                <a:schemeClr val="accent6"/>
              </a:solidFill>
            </a:endParaRPr>
          </a:p>
        </p:txBody>
      </p:sp>
      <p:sp>
        <p:nvSpPr>
          <p:cNvPr id="7" name="Google Shape;873;p14"/>
          <p:cNvSpPr txBox="1"/>
          <p:nvPr/>
        </p:nvSpPr>
        <p:spPr>
          <a:xfrm>
            <a:off x="187672" y="662838"/>
            <a:ext cx="39605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1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9" name="Google Shape;889;p16"/>
          <p:cNvGraphicFramePr/>
          <p:nvPr>
            <p:extLst>
              <p:ext uri="{D42A27DB-BD31-4B8C-83A1-F6EECF244321}">
                <p14:modId xmlns:p14="http://schemas.microsoft.com/office/powerpoint/2010/main" val="311535026"/>
              </p:ext>
            </p:extLst>
          </p:nvPr>
        </p:nvGraphicFramePr>
        <p:xfrm>
          <a:off x="-180660" y="1347580"/>
          <a:ext cx="9001382" cy="355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" name="Google Shape;890;p16"/>
          <p:cNvSpPr txBox="1"/>
          <p:nvPr/>
        </p:nvSpPr>
        <p:spPr>
          <a:xfrm>
            <a:off x="251400" y="106406"/>
            <a:ext cx="73451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uk-UA" sz="1800" b="1">
                <a:latin typeface="Tahoma"/>
                <a:ea typeface="Tahoma"/>
                <a:cs typeface="Tahoma"/>
                <a:sym typeface="Tahoma"/>
              </a:rPr>
              <a:t>28% українців мають досвід переміщення в межах України, 16% є внутрішньо переміщеними особами (ВПО)</a:t>
            </a:r>
            <a:endParaRPr lang="uk-UA" sz="18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1" name="Google Shape;891;p16"/>
          <p:cNvSpPr txBox="1"/>
          <p:nvPr/>
        </p:nvSpPr>
        <p:spPr>
          <a:xfrm>
            <a:off x="179455" y="917956"/>
            <a:ext cx="331239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35154"/>
              </a:buClr>
              <a:buSzPts val="1100"/>
            </a:pPr>
            <a:r>
              <a:rPr lang="uk-UA" sz="1100" i="1" dirty="0">
                <a:solidFill>
                  <a:srgbClr val="535154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респондентів, січень 2023 р.</a:t>
            </a:r>
            <a:endParaRPr lang="uk-UA" dirty="0"/>
          </a:p>
        </p:txBody>
      </p:sp>
      <p:sp>
        <p:nvSpPr>
          <p:cNvPr id="892" name="Google Shape;892;p16"/>
          <p:cNvSpPr txBox="1"/>
          <p:nvPr/>
        </p:nvSpPr>
        <p:spPr>
          <a:xfrm>
            <a:off x="179455" y="654983"/>
            <a:ext cx="748904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accent6"/>
              </a:buClr>
              <a:buSzPts val="1200"/>
            </a:pPr>
            <a:r>
              <a:rPr lang="uk-UA" sz="1200" i="1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Що найкраще описує ваше місцезнаходження?</a:t>
            </a:r>
            <a:endParaRPr lang="uk-UA"/>
          </a:p>
        </p:txBody>
      </p:sp>
      <p:pic>
        <p:nvPicPr>
          <p:cNvPr id="893" name="Google Shape;893;p16" descr="https://cdn-icons.flaticon.com/png/512/3261/premium/3261572.png?token=exp=1660510602~hmac=36109e39ae1786f8423f10a48c59a5d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4382" y="3029757"/>
            <a:ext cx="1862188" cy="186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8"/>
          <p:cNvSpPr txBox="1"/>
          <p:nvPr/>
        </p:nvSpPr>
        <p:spPr>
          <a:xfrm>
            <a:off x="251400" y="195420"/>
            <a:ext cx="7345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48% біженців і 43% переміщених осіб вже повернулися</a:t>
            </a:r>
            <a:endParaRPr lang="uk-UA" dirty="0"/>
          </a:p>
        </p:txBody>
      </p:sp>
      <p:sp>
        <p:nvSpPr>
          <p:cNvPr id="910" name="Google Shape;910;p18"/>
          <p:cNvSpPr txBox="1"/>
          <p:nvPr/>
        </p:nvSpPr>
        <p:spPr>
          <a:xfrm>
            <a:off x="44890" y="4893090"/>
            <a:ext cx="843822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Джерело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: 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UNHCR. https://data.unhcr.org/en/situations/ukraine</a:t>
            </a:r>
            <a:endParaRPr sz="9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911" name="Google Shape;911;p18"/>
          <p:cNvGraphicFramePr/>
          <p:nvPr>
            <p:extLst>
              <p:ext uri="{D42A27DB-BD31-4B8C-83A1-F6EECF244321}">
                <p14:modId xmlns:p14="http://schemas.microsoft.com/office/powerpoint/2010/main" val="2298774588"/>
              </p:ext>
            </p:extLst>
          </p:nvPr>
        </p:nvGraphicFramePr>
        <p:xfrm>
          <a:off x="34771" y="1347580"/>
          <a:ext cx="4033159" cy="273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12" name="Google Shape;912;p18"/>
          <p:cNvGraphicFramePr/>
          <p:nvPr>
            <p:extLst>
              <p:ext uri="{D42A27DB-BD31-4B8C-83A1-F6EECF244321}">
                <p14:modId xmlns:p14="http://schemas.microsoft.com/office/powerpoint/2010/main" val="3831372404"/>
              </p:ext>
            </p:extLst>
          </p:nvPr>
        </p:nvGraphicFramePr>
        <p:xfrm>
          <a:off x="3856902" y="1307514"/>
          <a:ext cx="4033159" cy="273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13" name="Google Shape;913;p18"/>
          <p:cNvGrpSpPr/>
          <p:nvPr/>
        </p:nvGrpSpPr>
        <p:grpSpPr>
          <a:xfrm>
            <a:off x="3491850" y="3435870"/>
            <a:ext cx="1948207" cy="1368190"/>
            <a:chOff x="3491850" y="3579890"/>
            <a:chExt cx="1948207" cy="1368190"/>
          </a:xfrm>
        </p:grpSpPr>
        <p:pic>
          <p:nvPicPr>
            <p:cNvPr id="914" name="Google Shape;914;p18" descr="https://cdn-icons.flaticon.com/png/512/2028/premium/2028454.png?token=exp=1660556235~hmac=2cb202fda9c8c695f1334555d9892c0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74151" y="4372000"/>
              <a:ext cx="565906" cy="565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5" name="Google Shape;915;p18" descr="https://cdn-icons.flaticon.com/png/512/2552/premium/2552536.png?token=exp=1660556370~hmac=b49b72e5b5db2f7344ba3da582c9ff0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91850" y="3579890"/>
              <a:ext cx="1368190" cy="1368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6" name="Google Shape;916;p18"/>
          <p:cNvSpPr txBox="1"/>
          <p:nvPr/>
        </p:nvSpPr>
        <p:spPr>
          <a:xfrm>
            <a:off x="1762228" y="2303871"/>
            <a:ext cx="146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Біженці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7" name="Google Shape;917;p18"/>
          <p:cNvSpPr txBox="1"/>
          <p:nvPr/>
        </p:nvSpPr>
        <p:spPr>
          <a:xfrm>
            <a:off x="5915488" y="2303871"/>
            <a:ext cx="92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ВПО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8" name="Google Shape;918;p18"/>
          <p:cNvSpPr/>
          <p:nvPr/>
        </p:nvSpPr>
        <p:spPr>
          <a:xfrm>
            <a:off x="1979500" y="2676361"/>
            <a:ext cx="10342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01 2023*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9" name="Google Shape;919;p18"/>
          <p:cNvSpPr/>
          <p:nvPr/>
        </p:nvSpPr>
        <p:spPr>
          <a:xfrm>
            <a:off x="5830083" y="2640674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01 2023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20" name="Google Shape;920;p18"/>
          <p:cNvGrpSpPr/>
          <p:nvPr/>
        </p:nvGrpSpPr>
        <p:grpSpPr>
          <a:xfrm>
            <a:off x="107380" y="832606"/>
            <a:ext cx="1549431" cy="463997"/>
            <a:chOff x="3491850" y="1131550"/>
            <a:chExt cx="1549431" cy="463997"/>
          </a:xfrm>
        </p:grpSpPr>
        <p:sp>
          <p:nvSpPr>
            <p:cNvPr id="921" name="Google Shape;921;p18"/>
            <p:cNvSpPr/>
            <p:nvPr/>
          </p:nvSpPr>
          <p:spPr>
            <a:xfrm>
              <a:off x="3491850" y="1174769"/>
              <a:ext cx="144020" cy="144018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urier New"/>
                <a:buNone/>
              </a:pP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 txBox="1"/>
            <p:nvPr/>
          </p:nvSpPr>
          <p:spPr>
            <a:xfrm>
              <a:off x="3709328" y="1131550"/>
              <a:ext cx="12397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/>
              <a:r>
                <a:rPr lang="uk-UA" dirty="0"/>
                <a:t>Повернулися</a:t>
              </a:r>
              <a:endParaRPr sz="1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3494912" y="1423322"/>
              <a:ext cx="144020" cy="144018"/>
            </a:xfrm>
            <a:prstGeom prst="rect">
              <a:avLst/>
            </a:prstGeom>
            <a:solidFill>
              <a:srgbClr val="D8D8D8"/>
            </a:solidFill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urier New"/>
                <a:buNone/>
              </a:pP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 txBox="1"/>
            <p:nvPr/>
          </p:nvSpPr>
          <p:spPr>
            <a:xfrm>
              <a:off x="3712391" y="1380103"/>
              <a:ext cx="13288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Не повернулися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7"/>
          <p:cNvSpPr txBox="1"/>
          <p:nvPr/>
        </p:nvSpPr>
        <p:spPr>
          <a:xfrm>
            <a:off x="103182" y="123410"/>
            <a:ext cx="8151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10% біженців не планують повертатися</a:t>
            </a:r>
            <a:endParaRPr lang="uk-UA" dirty="0"/>
          </a:p>
        </p:txBody>
      </p:sp>
      <p:sp>
        <p:nvSpPr>
          <p:cNvPr id="899" name="Google Shape;899;p17"/>
          <p:cNvSpPr txBox="1"/>
          <p:nvPr/>
        </p:nvSpPr>
        <p:spPr>
          <a:xfrm>
            <a:off x="22860" y="426299"/>
            <a:ext cx="748904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Чи плануєте повернутися в Україну?</a:t>
            </a:r>
            <a:endParaRPr lang="uk-UA"/>
          </a:p>
        </p:txBody>
      </p:sp>
      <p:graphicFrame>
        <p:nvGraphicFramePr>
          <p:cNvPr id="13" name="Google Shape;889;p16">
            <a:extLst>
              <a:ext uri="{FF2B5EF4-FFF2-40B4-BE49-F238E27FC236}">
                <a16:creationId xmlns:a16="http://schemas.microsoft.com/office/drawing/2014/main" id="{1E3E15B4-3EBF-485B-AE9D-8BC5910D1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22464"/>
              </p:ext>
            </p:extLst>
          </p:nvPr>
        </p:nvGraphicFramePr>
        <p:xfrm>
          <a:off x="0" y="914825"/>
          <a:ext cx="9001382" cy="355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891;p16"/>
          <p:cNvSpPr txBox="1"/>
          <p:nvPr/>
        </p:nvSpPr>
        <p:spPr>
          <a:xfrm>
            <a:off x="22860" y="728987"/>
            <a:ext cx="331239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35154"/>
              </a:buClr>
              <a:buSzPts val="1100"/>
            </a:pPr>
            <a:r>
              <a:rPr lang="uk-UA" sz="1100" i="1" dirty="0">
                <a:solidFill>
                  <a:srgbClr val="535154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респондентів, грудень 2022 р. </a:t>
            </a:r>
            <a:endParaRPr lang="uk-UA" dirty="0"/>
          </a:p>
        </p:txBody>
      </p:sp>
      <p:sp>
        <p:nvSpPr>
          <p:cNvPr id="6" name="Google Shape;910;p18"/>
          <p:cNvSpPr txBox="1"/>
          <p:nvPr/>
        </p:nvSpPr>
        <p:spPr>
          <a:xfrm>
            <a:off x="103182" y="4358710"/>
            <a:ext cx="91440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 Джерело: опитування CES серед біженців, проведене Info Sapiens для Центру економічної стратегії.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Опитування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було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проведене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за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допомогою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сервісу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таргетованих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розсилок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повідомлень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від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мобільного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оператора "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Київстар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":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були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надіслані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SMS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із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посиланням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опитувальник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Потенційні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респонденти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які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отримали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SMS,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обиралися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у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випадковий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спосіб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серед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абонентів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"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Київстар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",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які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перебували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за кордоном на момент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проведення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опитування</a:t>
            </a:r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Опитування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було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проведене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за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допомогою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сервісу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таргетованих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розсилок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повідомлень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від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мобільного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оператора "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Київстар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":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було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надіслано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SMS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із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посиланням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на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опитувальник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Вибірка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складає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1003 біженців віком від 18 років в усіх країнах, крім Росії та Білорусі</a:t>
            </a:r>
            <a:endParaRPr lang="uk-UA" sz="9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7161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9"/>
          <p:cNvSpPr txBox="1"/>
          <p:nvPr/>
        </p:nvSpPr>
        <p:spPr>
          <a:xfrm>
            <a:off x="251400" y="779736"/>
            <a:ext cx="73451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Якби це гарантувало негайне припинення війни, який із наведених нижче сценаріїв, якщо такі є, ви б погодилися, навіть якщо б неохоче?</a:t>
            </a:r>
          </a:p>
        </p:txBody>
      </p:sp>
      <p:sp>
        <p:nvSpPr>
          <p:cNvPr id="930" name="Google Shape;930;p19"/>
          <p:cNvSpPr txBox="1"/>
          <p:nvPr/>
        </p:nvSpPr>
        <p:spPr>
          <a:xfrm>
            <a:off x="132644" y="1106611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  <p:graphicFrame>
        <p:nvGraphicFramePr>
          <p:cNvPr id="931" name="Google Shape;931;p19"/>
          <p:cNvGraphicFramePr/>
          <p:nvPr>
            <p:extLst>
              <p:ext uri="{D42A27DB-BD31-4B8C-83A1-F6EECF244321}">
                <p14:modId xmlns:p14="http://schemas.microsoft.com/office/powerpoint/2010/main" val="3978761701"/>
              </p:ext>
            </p:extLst>
          </p:nvPr>
        </p:nvGraphicFramePr>
        <p:xfrm>
          <a:off x="2843760" y="937465"/>
          <a:ext cx="4536775" cy="45721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244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noProof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Заборона на вступ України до НАТО*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noProof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Заборона на вступ України до ЄС*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2" name="Google Shape;932;p19"/>
          <p:cNvGraphicFramePr/>
          <p:nvPr/>
        </p:nvGraphicFramePr>
        <p:xfrm>
          <a:off x="2627730" y="1320968"/>
          <a:ext cx="6228799" cy="325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4" name="Google Shape;934;p19"/>
          <p:cNvSpPr/>
          <p:nvPr/>
        </p:nvSpPr>
        <p:spPr>
          <a:xfrm>
            <a:off x="15826" y="4480981"/>
            <a:ext cx="9036620" cy="5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07000"/>
              </a:lnSpc>
            </a:pPr>
            <a:r>
              <a:rPr lang="uk-UA" sz="900" dirty="0"/>
              <a:t>Нас критикували за слово «заборона» у формулюванні запитання. Ми вважаємо, що Росія шантажує Україну, вбиваючи та катуючи українців, і може примусити підписати мирну угоду з таким обмеженням, тому слово «заборона» є доречним. Водночас ми проводили експеримент, коли половину респондентів запитували про «заборону на вступ до НАТО/ЄС», а половину – про «Україна обіцяє не вступати до НАТО/ЄС». Відмінності статистично незначущі.</a:t>
            </a:r>
            <a:endParaRPr sz="9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5" name="Google Shape;935;p19"/>
          <p:cNvSpPr txBox="1"/>
          <p:nvPr/>
        </p:nvSpPr>
        <p:spPr>
          <a:xfrm>
            <a:off x="251400" y="195420"/>
            <a:ext cx="73451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Більшість українців не сприймають заборону на вступ до НАТО та ЄС як умову припинення війни</a:t>
            </a:r>
            <a:endParaRPr lang="uk-UA"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33" name="Google Shape;933;p19"/>
          <p:cNvGraphicFramePr/>
          <p:nvPr/>
        </p:nvGraphicFramePr>
        <p:xfrm>
          <a:off x="-54610" y="1271900"/>
          <a:ext cx="6228799" cy="325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368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gray">
          <a:xfrm>
            <a:off x="214428" y="195420"/>
            <a:ext cx="799311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uk-UA" b="1" dirty="0"/>
              <a:t>ДЖЕРЕЛО ДАНИХ – ЩОМІСЯЧНИЙ ОМНІБУС </a:t>
            </a:r>
            <a:r>
              <a:rPr lang="en-US" b="1" dirty="0"/>
              <a:t>INFO SAPIENS</a:t>
            </a:r>
            <a:r>
              <a:rPr lang="uk-UA" b="1" dirty="0">
                <a:solidFill>
                  <a:srgbClr val="000000"/>
                </a:solidFill>
                <a:latin typeface="Tahoma"/>
              </a:rPr>
              <a:t>* </a:t>
            </a:r>
          </a:p>
        </p:txBody>
      </p:sp>
      <p:graphicFrame>
        <p:nvGraphicFramePr>
          <p:cNvPr id="3" name="Таблица 8">
            <a:extLst>
              <a:ext uri="{FF2B5EF4-FFF2-40B4-BE49-F238E27FC236}">
                <a16:creationId xmlns:a16="http://schemas.microsoft.com/office/drawing/2014/main" id="{7E3AB51E-B316-144B-9CE8-E2CECF29E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69194"/>
              </p:ext>
            </p:extLst>
          </p:nvPr>
        </p:nvGraphicFramePr>
        <p:xfrm>
          <a:off x="214428" y="1131550"/>
          <a:ext cx="8512172" cy="3394774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282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3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uk-UA" sz="1400" b="1" i="0" u="none" strike="noStrike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МЕТОД</a:t>
                      </a:r>
                      <a:r>
                        <a:rPr lang="uk-UA" sz="1400" b="1" i="0" u="none" strike="noStrike" baseline="0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ДОСЛІДЖЕННЯ </a:t>
                      </a:r>
                    </a:p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uk-UA" sz="1400" b="1" i="0" u="none" strike="noStrike" baseline="0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 БЕРЕЗНЯ 2022: </a:t>
                      </a:r>
                      <a:endParaRPr lang="uk-UA" sz="1400" b="1" i="0" u="none" strike="noStrike" noProof="0" dirty="0">
                        <a:solidFill>
                          <a:srgbClr val="99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Особисті</a:t>
                      </a:r>
                      <a:r>
                        <a:rPr lang="uk-UA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інтерв’ю вдома у респондента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838707065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uk-UA" sz="1400" b="1" i="0" u="none" strike="noStrike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МЕТОД ДОСЛІДЖЕННЯ ПІСЛЯ БЕРЕЗНЯ 2022:</a:t>
                      </a: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Телефонні інтерв'ю з використанням комп'ютера (CATI),</a:t>
                      </a:r>
                    </a:p>
                    <a:p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 основі випадкової вибірки мобільних телефонних номерів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03">
                <a:tc>
                  <a:txBody>
                    <a:bodyPr/>
                    <a:lstStyle/>
                    <a:p>
                      <a:r>
                        <a:rPr lang="uk-UA" sz="1400" b="1" i="0" u="none" strike="noStrike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ГЕОГРАФІЯ ДОСЛІДЖЕННЯ: </a:t>
                      </a:r>
                      <a:endParaRPr lang="uk-UA" sz="1400" b="1" dirty="0">
                        <a:solidFill>
                          <a:srgbClr val="99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Україна за винятком АР Крим, м. Севастополь та ОРДЛО.</a:t>
                      </a:r>
                      <a:r>
                        <a:rPr lang="uk-UA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З березня 2022</a:t>
                      </a:r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опитування не охоплює українців, що виїхали за кордон,</a:t>
                      </a:r>
                      <a:r>
                        <a:rPr lang="uk-UA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а також території, окуповані в 2022, де немає українського мобільного зв’язку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389894989"/>
                  </a:ext>
                </a:extLst>
              </a:tr>
              <a:tr h="923536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uk-UA" sz="1400" b="1" i="0" u="none" strike="noStrike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СПІВСТАВНІСТЬ</a:t>
                      </a:r>
                      <a:r>
                        <a:rPr lang="uk-UA" sz="1400" b="1" i="0" u="none" strike="noStrike" baseline="0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ДАНИХ ДО І ПІСЛЯ 24 ЛЮТОГО 2022</a:t>
                      </a:r>
                      <a:endParaRPr lang="uk-UA" sz="1400" b="1" i="0" u="none" strike="noStrike" noProof="0" dirty="0">
                        <a:solidFill>
                          <a:srgbClr val="99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r>
                        <a:rPr lang="uk-UA" sz="1200" noProof="0" dirty="0">
                          <a:latin typeface="+mn-lt"/>
                        </a:rPr>
                        <a:t>Ми вважаємо, що можна порівнювати ці дані на рівні тенденцій. Водночас опитування не цілком співставні, по-перше, тому що вони проводились різними методами, по-друге, через те, що телефонне опитування не враховує думку українців, що виїхали за кордон і думку мешканців</a:t>
                      </a:r>
                      <a:r>
                        <a:rPr lang="uk-UA" sz="1200" baseline="0" noProof="0" dirty="0">
                          <a:latin typeface="+mn-lt"/>
                        </a:rPr>
                        <a:t> окупованих в 2022 територій без українського мобільного зв’язку</a:t>
                      </a:r>
                      <a:r>
                        <a:rPr lang="uk-UA" sz="1200" noProof="0" dirty="0">
                          <a:latin typeface="+mn-lt"/>
                        </a:rPr>
                        <a:t>.</a:t>
                      </a:r>
                      <a:endParaRPr lang="uk-UA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2094850141"/>
                  </a:ext>
                </a:extLst>
              </a:tr>
              <a:tr h="355940">
                <a:tc>
                  <a:txBody>
                    <a:bodyPr/>
                    <a:lstStyle/>
                    <a:p>
                      <a:r>
                        <a:rPr lang="uk-UA" sz="1400" b="1" i="0" u="none" strike="noStrike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ЦІЛЬОВА АУДИТОРІЯ:</a:t>
                      </a:r>
                      <a:endParaRPr lang="uk-UA" sz="1400" b="1" dirty="0">
                        <a:solidFill>
                          <a:srgbClr val="99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r>
                        <a:rPr lang="uk-U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Населення України старше 16</a:t>
                      </a:r>
                      <a:r>
                        <a:rPr lang="uk-UA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років</a:t>
                      </a:r>
                      <a:endParaRPr lang="uk-UA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319">
                <a:tc>
                  <a:txBody>
                    <a:bodyPr/>
                    <a:lstStyle/>
                    <a:p>
                      <a:r>
                        <a:rPr lang="uk-UA" sz="1400" b="1" i="0" u="none" strike="noStrike" noProof="0" dirty="0">
                          <a:solidFill>
                            <a:srgbClr val="99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ОБСЯГ ВИБІРКИ: </a:t>
                      </a:r>
                      <a:endParaRPr lang="uk-UA" sz="1400" b="1" dirty="0">
                        <a:solidFill>
                          <a:srgbClr val="99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9720" marB="972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 респондентів.</a:t>
                      </a:r>
                      <a:r>
                        <a:rPr lang="uk-UA" sz="1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Максимальна теоретична похибка не перевищує 3,1%. </a:t>
                      </a:r>
                    </a:p>
                  </a:txBody>
                  <a:tcPr marT="9720" marB="9720" anchor="ctr"/>
                </a:tc>
                <a:extLst>
                  <a:ext uri="{0D108BD9-81ED-4DB2-BD59-A6C34878D82A}">
                    <a16:rowId xmlns:a16="http://schemas.microsoft.com/office/drawing/2014/main" val="32272511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1D2E5A-C613-49D2-4F69-A172C842816B}"/>
              </a:ext>
            </a:extLst>
          </p:cNvPr>
          <p:cNvSpPr txBox="1"/>
          <p:nvPr/>
        </p:nvSpPr>
        <p:spPr bwMode="gray">
          <a:xfrm>
            <a:off x="107380" y="4866501"/>
            <a:ext cx="8438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200" i="1" dirty="0">
                <a:solidFill>
                  <a:schemeClr val="bg2">
                    <a:lumMod val="50000"/>
                  </a:schemeClr>
                </a:solidFill>
              </a:rPr>
              <a:t>* Інші джерела даних зазначені у виносках відповідних слайдів</a:t>
            </a:r>
          </a:p>
        </p:txBody>
      </p:sp>
    </p:spTree>
    <p:extLst>
      <p:ext uri="{BB962C8B-B14F-4D97-AF65-F5344CB8AC3E}">
        <p14:creationId xmlns:p14="http://schemas.microsoft.com/office/powerpoint/2010/main" val="27288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" name="Google Shape;941;p20"/>
          <p:cNvGraphicFramePr/>
          <p:nvPr>
            <p:extLst>
              <p:ext uri="{D42A27DB-BD31-4B8C-83A1-F6EECF244321}">
                <p14:modId xmlns:p14="http://schemas.microsoft.com/office/powerpoint/2010/main" val="2823294538"/>
              </p:ext>
            </p:extLst>
          </p:nvPr>
        </p:nvGraphicFramePr>
        <p:xfrm>
          <a:off x="3096430" y="1635620"/>
          <a:ext cx="5868180" cy="308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42" name="Google Shape;942;p20"/>
          <p:cNvGraphicFramePr/>
          <p:nvPr>
            <p:extLst>
              <p:ext uri="{D42A27DB-BD31-4B8C-83A1-F6EECF244321}">
                <p14:modId xmlns:p14="http://schemas.microsoft.com/office/powerpoint/2010/main" val="494508771"/>
              </p:ext>
            </p:extLst>
          </p:nvPr>
        </p:nvGraphicFramePr>
        <p:xfrm>
          <a:off x="675677" y="1635620"/>
          <a:ext cx="5004060" cy="308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43" name="Google Shape;943;p20"/>
          <p:cNvGraphicFramePr/>
          <p:nvPr>
            <p:extLst>
              <p:ext uri="{D42A27DB-BD31-4B8C-83A1-F6EECF244321}">
                <p14:modId xmlns:p14="http://schemas.microsoft.com/office/powerpoint/2010/main" val="3054529549"/>
              </p:ext>
            </p:extLst>
          </p:nvPr>
        </p:nvGraphicFramePr>
        <p:xfrm>
          <a:off x="1078301" y="1647040"/>
          <a:ext cx="2269525" cy="30850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226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Цілком</a:t>
                      </a:r>
                      <a:r>
                        <a:rPr lang="uk-UA" sz="1400" b="0" i="0" u="none" strike="noStrike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за</a:t>
                      </a:r>
                      <a:endParaRPr sz="1400" b="0" i="0" u="none" strike="noStrik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Скоріше</a:t>
                      </a:r>
                      <a:r>
                        <a:rPr lang="uk-UA" sz="1400" b="0" i="0" u="none" strike="noStrike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за</a:t>
                      </a:r>
                      <a:endParaRPr sz="1400" b="0" i="0" u="none" strike="noStrik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Скоріше проти</a:t>
                      </a:r>
                      <a:endParaRPr sz="1400" b="0" i="0" u="none" strike="noStrik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Зовсім проти</a:t>
                      </a:r>
                      <a:endParaRPr sz="1400" b="0" i="0" u="none" strike="noStrik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Важко</a:t>
                      </a:r>
                      <a:r>
                        <a:rPr lang="uk-UA" sz="1400" b="0" i="0" u="none" strike="noStrike" baseline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сказати</a:t>
                      </a:r>
                      <a:endParaRPr sz="1400" b="0" i="0" u="none" strike="noStrik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Відмова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14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44" name="Google Shape;944;p20"/>
          <p:cNvGraphicFramePr/>
          <p:nvPr/>
        </p:nvGraphicFramePr>
        <p:xfrm>
          <a:off x="3419840" y="1203560"/>
          <a:ext cx="4896675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251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uk-UA" sz="1400" b="0" dirty="0"/>
                        <a:t>Європейський союз</a:t>
                      </a:r>
                      <a:endParaRPr sz="1400" b="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uk-UA" sz="1400" b="0" dirty="0"/>
                        <a:t>НАТО</a:t>
                      </a:r>
                      <a:endParaRPr sz="1400" b="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45" name="Google Shape;945;p20"/>
          <p:cNvSpPr txBox="1"/>
          <p:nvPr/>
        </p:nvSpPr>
        <p:spPr>
          <a:xfrm>
            <a:off x="251400" y="737595"/>
            <a:ext cx="7561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Якби Україна мала можливість стати повноправним членом </a:t>
            </a:r>
            <a:r>
              <a:rPr lang="en-US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ЄС/НАТО</a:t>
            </a:r>
            <a:r>
              <a:rPr lang="en-US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, чи </a:t>
            </a:r>
            <a:r>
              <a:rPr lang="uk-UA" sz="1200" i="1" dirty="0" smtClean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були б цілком за це, скоріше за, скоріше </a:t>
            </a:r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проти чи </a:t>
            </a:r>
            <a:r>
              <a:rPr lang="uk-UA" sz="1200" i="1" dirty="0" smtClean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зовсім</a:t>
            </a:r>
            <a:r>
              <a:rPr lang="uk-UA" sz="1200" i="1" dirty="0" smtClean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проти?</a:t>
            </a:r>
          </a:p>
        </p:txBody>
      </p:sp>
      <p:sp>
        <p:nvSpPr>
          <p:cNvPr id="946" name="Google Shape;946;p20"/>
          <p:cNvSpPr txBox="1"/>
          <p:nvPr/>
        </p:nvSpPr>
        <p:spPr>
          <a:xfrm>
            <a:off x="251400" y="1106927"/>
            <a:ext cx="316844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  <a:r>
              <a:rPr lang="uk-UA" sz="1200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, 07 </a:t>
            </a:r>
            <a:r>
              <a:rPr lang="uk-UA" sz="12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2022</a:t>
            </a:r>
          </a:p>
        </p:txBody>
      </p:sp>
      <p:sp>
        <p:nvSpPr>
          <p:cNvPr id="947" name="Google Shape;947;p20"/>
          <p:cNvSpPr txBox="1"/>
          <p:nvPr/>
        </p:nvSpPr>
        <p:spPr>
          <a:xfrm>
            <a:off x="251400" y="195420"/>
            <a:ext cx="73451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91% українців підтримують вступ до ЄС і 85% – до НАТО</a:t>
            </a:r>
            <a:endParaRPr lang="uk-UA"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" name="Google Shape;952;p21"/>
          <p:cNvGraphicFramePr/>
          <p:nvPr>
            <p:extLst>
              <p:ext uri="{D42A27DB-BD31-4B8C-83A1-F6EECF244321}">
                <p14:modId xmlns:p14="http://schemas.microsoft.com/office/powerpoint/2010/main" val="2268752994"/>
              </p:ext>
            </p:extLst>
          </p:nvPr>
        </p:nvGraphicFramePr>
        <p:xfrm>
          <a:off x="3896323" y="1693150"/>
          <a:ext cx="5004060" cy="323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53" name="Google Shape;953;p21"/>
          <p:cNvGraphicFramePr/>
          <p:nvPr>
            <p:extLst>
              <p:ext uri="{D42A27DB-BD31-4B8C-83A1-F6EECF244321}">
                <p14:modId xmlns:p14="http://schemas.microsoft.com/office/powerpoint/2010/main" val="3892743165"/>
              </p:ext>
            </p:extLst>
          </p:nvPr>
        </p:nvGraphicFramePr>
        <p:xfrm>
          <a:off x="1584220" y="1693150"/>
          <a:ext cx="5004060" cy="323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54" name="Google Shape;954;p21"/>
          <p:cNvGraphicFramePr/>
          <p:nvPr>
            <p:extLst>
              <p:ext uri="{D42A27DB-BD31-4B8C-83A1-F6EECF244321}">
                <p14:modId xmlns:p14="http://schemas.microsoft.com/office/powerpoint/2010/main" val="2129010768"/>
              </p:ext>
            </p:extLst>
          </p:nvPr>
        </p:nvGraphicFramePr>
        <p:xfrm>
          <a:off x="0" y="1693150"/>
          <a:ext cx="4572000" cy="323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55" name="Google Shape;955;p21"/>
          <p:cNvSpPr txBox="1"/>
          <p:nvPr/>
        </p:nvSpPr>
        <p:spPr>
          <a:xfrm>
            <a:off x="223747" y="757375"/>
            <a:ext cx="73451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Якби це гарантувало негайне припинення війни, який із наведених нижче сценаріїв, якщо такі є, ви б погодилися, навіть якщо б неохоче?</a:t>
            </a:r>
          </a:p>
        </p:txBody>
      </p:sp>
      <p:sp>
        <p:nvSpPr>
          <p:cNvPr id="956" name="Google Shape;956;p21"/>
          <p:cNvSpPr txBox="1"/>
          <p:nvPr/>
        </p:nvSpPr>
        <p:spPr>
          <a:xfrm>
            <a:off x="179390" y="1126707"/>
            <a:ext cx="25205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  <p:graphicFrame>
        <p:nvGraphicFramePr>
          <p:cNvPr id="957" name="Google Shape;957;p21"/>
          <p:cNvGraphicFramePr/>
          <p:nvPr/>
        </p:nvGraphicFramePr>
        <p:xfrm>
          <a:off x="2123659" y="1067550"/>
          <a:ext cx="6840975" cy="64009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228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noProof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Офіційне визнання Криму частиною Росії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noProof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Офіційне визнання раніше окупованих районів Донбасу частиною Росії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noProof="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Відмова від території України, окупованої Росією з 24 лютого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9" name="Google Shape;959;p21"/>
          <p:cNvSpPr txBox="1"/>
          <p:nvPr/>
        </p:nvSpPr>
        <p:spPr>
          <a:xfrm>
            <a:off x="251400" y="195420"/>
            <a:ext cx="73451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Більшість українців не сприймають офіційне визнання будь-яких окупованих територій умовою закінчення війни</a:t>
            </a:r>
            <a:endParaRPr lang="uk-UA"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4" name="Google Shape;964;p22"/>
          <p:cNvGraphicFramePr/>
          <p:nvPr>
            <p:extLst>
              <p:ext uri="{D42A27DB-BD31-4B8C-83A1-F6EECF244321}">
                <p14:modId xmlns:p14="http://schemas.microsoft.com/office/powerpoint/2010/main" val="3439989076"/>
              </p:ext>
            </p:extLst>
          </p:nvPr>
        </p:nvGraphicFramePr>
        <p:xfrm>
          <a:off x="-664558" y="1203560"/>
          <a:ext cx="5868180" cy="35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65" name="Google Shape;965;p22"/>
          <p:cNvGraphicFramePr/>
          <p:nvPr>
            <p:extLst>
              <p:ext uri="{D42A27DB-BD31-4B8C-83A1-F6EECF244321}">
                <p14:modId xmlns:p14="http://schemas.microsoft.com/office/powerpoint/2010/main" val="1985360008"/>
              </p:ext>
            </p:extLst>
          </p:nvPr>
        </p:nvGraphicFramePr>
        <p:xfrm>
          <a:off x="-396690" y="1275570"/>
          <a:ext cx="8534400" cy="33124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230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5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Дуже сприятлива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Достатньо сприятлива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endParaRPr sz="14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Достатньо несприятлива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Дуже несприятлива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endParaRPr sz="14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Важко сказати/відмова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6" name="Google Shape;966;p22"/>
          <p:cNvSpPr txBox="1"/>
          <p:nvPr/>
        </p:nvSpPr>
        <p:spPr>
          <a:xfrm>
            <a:off x="272505" y="4732050"/>
            <a:ext cx="8964610" cy="2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50" i="1" dirty="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* </a:t>
            </a:r>
            <a:r>
              <a:rPr lang="uk-UA" sz="900" dirty="0"/>
              <a:t>Джерело: Національне репрезентативне опитування </a:t>
            </a:r>
            <a:r>
              <a:rPr lang="uk-UA" sz="900" dirty="0" err="1"/>
              <a:t>Info</a:t>
            </a:r>
            <a:r>
              <a:rPr lang="uk-UA" sz="900" dirty="0"/>
              <a:t> </a:t>
            </a:r>
            <a:r>
              <a:rPr lang="uk-UA" sz="900" dirty="0" err="1"/>
              <a:t>Sapiens</a:t>
            </a:r>
            <a:r>
              <a:rPr lang="uk-UA" sz="900" dirty="0"/>
              <a:t> методом телефонного інтерв'ю за вибіркою 1005 респондентів.</a:t>
            </a:r>
            <a:endParaRPr sz="9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67" name="Google Shape;967;p22"/>
          <p:cNvGraphicFramePr/>
          <p:nvPr>
            <p:extLst>
              <p:ext uri="{D42A27DB-BD31-4B8C-83A1-F6EECF244321}">
                <p14:modId xmlns:p14="http://schemas.microsoft.com/office/powerpoint/2010/main" val="1864831259"/>
              </p:ext>
            </p:extLst>
          </p:nvPr>
        </p:nvGraphicFramePr>
        <p:xfrm>
          <a:off x="1907630" y="976740"/>
          <a:ext cx="7236400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18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ahoma"/>
                        <a:buNone/>
                      </a:pPr>
                      <a:r>
                        <a:rPr lang="en-US" sz="1200" b="1" dirty="0"/>
                        <a:t>Total</a:t>
                      </a:r>
                      <a:endParaRPr sz="1200" b="1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Київ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Північ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Захід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Центр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Південь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Схід</a:t>
                      </a:r>
                      <a:endParaRPr sz="1200" b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8" name="Google Shape;968;p22"/>
          <p:cNvGraphicFramePr/>
          <p:nvPr>
            <p:extLst>
              <p:ext uri="{D42A27DB-BD31-4B8C-83A1-F6EECF244321}">
                <p14:modId xmlns:p14="http://schemas.microsoft.com/office/powerpoint/2010/main" val="45806992"/>
              </p:ext>
            </p:extLst>
          </p:nvPr>
        </p:nvGraphicFramePr>
        <p:xfrm>
          <a:off x="3843139" y="1203560"/>
          <a:ext cx="5292093" cy="352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69" name="Google Shape;969;p22"/>
          <p:cNvSpPr txBox="1"/>
          <p:nvPr/>
        </p:nvSpPr>
        <p:spPr>
          <a:xfrm>
            <a:off x="179324" y="847394"/>
            <a:ext cx="734515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Розкажіть, будь ласка, про вашу думку про Росію в цілому</a:t>
            </a:r>
          </a:p>
        </p:txBody>
      </p:sp>
      <p:sp>
        <p:nvSpPr>
          <p:cNvPr id="970" name="Google Shape;970;p22"/>
          <p:cNvSpPr txBox="1"/>
          <p:nvPr/>
        </p:nvSpPr>
        <p:spPr>
          <a:xfrm>
            <a:off x="134285" y="1018899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  <p:sp>
        <p:nvSpPr>
          <p:cNvPr id="971" name="Google Shape;971;p22"/>
          <p:cNvSpPr txBox="1"/>
          <p:nvPr/>
        </p:nvSpPr>
        <p:spPr>
          <a:xfrm>
            <a:off x="206787" y="-11322"/>
            <a:ext cx="7345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До 2022 року 72% українців були неприязними до </a:t>
            </a:r>
            <a:r>
              <a:rPr lang="uk-UA" sz="1800" b="1" dirty="0" smtClean="0">
                <a:latin typeface="Tahoma"/>
                <a:ea typeface="Tahoma"/>
                <a:cs typeface="Tahoma"/>
                <a:sym typeface="Tahoma"/>
              </a:rPr>
              <a:t>Росії</a:t>
            </a: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*, а зараз маємо 96% таких поглядів. Частка прихильників знизилася з 20% до 1%</a:t>
            </a:r>
            <a:endParaRPr lang="uk-UA"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3"/>
          <p:cNvSpPr txBox="1"/>
          <p:nvPr/>
        </p:nvSpPr>
        <p:spPr>
          <a:xfrm>
            <a:off x="215304" y="722068"/>
            <a:ext cx="734515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Скажіть, будь ласка, якою мовою ви найчастіше спілкуєтеся?</a:t>
            </a:r>
          </a:p>
        </p:txBody>
      </p:sp>
      <p:sp>
        <p:nvSpPr>
          <p:cNvPr id="977" name="Google Shape;977;p23"/>
          <p:cNvSpPr txBox="1"/>
          <p:nvPr/>
        </p:nvSpPr>
        <p:spPr>
          <a:xfrm>
            <a:off x="151106" y="907286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  <a:endParaRPr lang="uk-UA" sz="1200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79" name="Google Shape;979;p23"/>
          <p:cNvGraphicFramePr/>
          <p:nvPr/>
        </p:nvGraphicFramePr>
        <p:xfrm>
          <a:off x="467430" y="1212664"/>
          <a:ext cx="7921100" cy="335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3" name="Google Shape;983;p23"/>
          <p:cNvSpPr/>
          <p:nvPr/>
        </p:nvSpPr>
        <p:spPr>
          <a:xfrm>
            <a:off x="151106" y="63987"/>
            <a:ext cx="733722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>
                <a:latin typeface="Tahoma"/>
                <a:ea typeface="Tahoma"/>
                <a:cs typeface="Tahoma"/>
                <a:sym typeface="Tahoma"/>
              </a:rPr>
              <a:t>Більш ніж у півтора рази зменшилася частка російськомовних українців</a:t>
            </a:r>
            <a:endParaRPr lang="uk-UA" sz="1800" b="1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7" name="Google Shape;991;p24"/>
          <p:cNvGraphicFramePr/>
          <p:nvPr>
            <p:extLst>
              <p:ext uri="{D42A27DB-BD31-4B8C-83A1-F6EECF244321}">
                <p14:modId xmlns:p14="http://schemas.microsoft.com/office/powerpoint/2010/main" val="1737808794"/>
              </p:ext>
            </p:extLst>
          </p:nvPr>
        </p:nvGraphicFramePr>
        <p:xfrm>
          <a:off x="3030767" y="935153"/>
          <a:ext cx="1390186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1390186">
                  <a:extLst>
                    <a:ext uri="{9D8B030D-6E8A-4147-A177-3AD203B41FA5}">
                      <a16:colId xmlns:a16="http://schemas.microsoft.com/office/drawing/2014/main" val="15384117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01.2023</a:t>
                      </a:r>
                      <a:endParaRPr sz="14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991;p24"/>
          <p:cNvGraphicFramePr/>
          <p:nvPr>
            <p:extLst>
              <p:ext uri="{D42A27DB-BD31-4B8C-83A1-F6EECF244321}">
                <p14:modId xmlns:p14="http://schemas.microsoft.com/office/powerpoint/2010/main" val="3024749190"/>
              </p:ext>
            </p:extLst>
          </p:nvPr>
        </p:nvGraphicFramePr>
        <p:xfrm>
          <a:off x="4319462" y="935153"/>
          <a:ext cx="1390186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1390186">
                  <a:extLst>
                    <a:ext uri="{9D8B030D-6E8A-4147-A177-3AD203B41FA5}">
                      <a16:colId xmlns:a16="http://schemas.microsoft.com/office/drawing/2014/main" val="15384117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08.2022</a:t>
                      </a:r>
                      <a:endParaRPr sz="14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oogle Shape;991;p24"/>
          <p:cNvGraphicFramePr/>
          <p:nvPr>
            <p:extLst>
              <p:ext uri="{D42A27DB-BD31-4B8C-83A1-F6EECF244321}">
                <p14:modId xmlns:p14="http://schemas.microsoft.com/office/powerpoint/2010/main" val="151449815"/>
              </p:ext>
            </p:extLst>
          </p:nvPr>
        </p:nvGraphicFramePr>
        <p:xfrm>
          <a:off x="5534945" y="931386"/>
          <a:ext cx="1390186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1390186">
                  <a:extLst>
                    <a:ext uri="{9D8B030D-6E8A-4147-A177-3AD203B41FA5}">
                      <a16:colId xmlns:a16="http://schemas.microsoft.com/office/drawing/2014/main" val="15384117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03.2022</a:t>
                      </a:r>
                      <a:endParaRPr sz="14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oogle Shape;991;p24"/>
          <p:cNvGraphicFramePr/>
          <p:nvPr>
            <p:extLst>
              <p:ext uri="{D42A27DB-BD31-4B8C-83A1-F6EECF244321}">
                <p14:modId xmlns:p14="http://schemas.microsoft.com/office/powerpoint/2010/main" val="2907811058"/>
              </p:ext>
            </p:extLst>
          </p:nvPr>
        </p:nvGraphicFramePr>
        <p:xfrm>
          <a:off x="6778129" y="918484"/>
          <a:ext cx="1390186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1390186">
                  <a:extLst>
                    <a:ext uri="{9D8B030D-6E8A-4147-A177-3AD203B41FA5}">
                      <a16:colId xmlns:a16="http://schemas.microsoft.com/office/drawing/2014/main" val="15384117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02.2022</a:t>
                      </a:r>
                      <a:endParaRPr sz="14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3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4"/>
          <p:cNvSpPr txBox="1"/>
          <p:nvPr/>
        </p:nvSpPr>
        <p:spPr>
          <a:xfrm>
            <a:off x="179390" y="823664"/>
            <a:ext cx="75611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До якої конфесії/церкви/релігії ви належите?</a:t>
            </a:r>
          </a:p>
        </p:txBody>
      </p:sp>
      <p:sp>
        <p:nvSpPr>
          <p:cNvPr id="990" name="Google Shape;990;p24"/>
          <p:cNvSpPr txBox="1"/>
          <p:nvPr/>
        </p:nvSpPr>
        <p:spPr>
          <a:xfrm>
            <a:off x="179390" y="1009319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  <a:endParaRPr lang="uk-UA" sz="1200" i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91" name="Google Shape;991;p24"/>
          <p:cNvGraphicFramePr/>
          <p:nvPr>
            <p:extLst>
              <p:ext uri="{D42A27DB-BD31-4B8C-83A1-F6EECF244321}">
                <p14:modId xmlns:p14="http://schemas.microsoft.com/office/powerpoint/2010/main" val="2330296398"/>
              </p:ext>
            </p:extLst>
          </p:nvPr>
        </p:nvGraphicFramePr>
        <p:xfrm>
          <a:off x="3959981" y="946208"/>
          <a:ext cx="5020518" cy="370850"/>
        </p:xfrm>
        <a:graphic>
          <a:graphicData uri="http://schemas.openxmlformats.org/drawingml/2006/table">
            <a:tbl>
              <a:tblPr firstRow="1" bandRow="1">
                <a:noFill/>
                <a:tableStyleId>{5B4FB08B-0EFD-4147-A3D3-AE16442E5509}</a:tableStyleId>
              </a:tblPr>
              <a:tblGrid>
                <a:gridCol w="1541721">
                  <a:extLst>
                    <a:ext uri="{9D8B030D-6E8A-4147-A177-3AD203B41FA5}">
                      <a16:colId xmlns:a16="http://schemas.microsoft.com/office/drawing/2014/main" val="153841171"/>
                    </a:ext>
                  </a:extLst>
                </a:gridCol>
                <a:gridCol w="138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01.2023</a:t>
                      </a:r>
                      <a:endParaRPr sz="14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03.2022</a:t>
                      </a:r>
                      <a:endParaRPr sz="1400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02.2022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2" name="Google Shape;992;p24"/>
          <p:cNvGraphicFramePr/>
          <p:nvPr>
            <p:extLst>
              <p:ext uri="{D42A27DB-BD31-4B8C-83A1-F6EECF244321}">
                <p14:modId xmlns:p14="http://schemas.microsoft.com/office/powerpoint/2010/main" val="536840966"/>
              </p:ext>
            </p:extLst>
          </p:nvPr>
        </p:nvGraphicFramePr>
        <p:xfrm>
          <a:off x="432060" y="1203560"/>
          <a:ext cx="8388520" cy="34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5" name="Google Shape;995;p24"/>
          <p:cNvSpPr/>
          <p:nvPr/>
        </p:nvSpPr>
        <p:spPr>
          <a:xfrm>
            <a:off x="179390" y="105636"/>
            <a:ext cx="72730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Частка парафіян Московського патріархату зменшилася більш ніж утричі</a:t>
            </a:r>
            <a:endParaRPr lang="uk-UA" sz="18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4"/>
          <p:cNvSpPr/>
          <p:nvPr/>
        </p:nvSpPr>
        <p:spPr>
          <a:xfrm>
            <a:off x="186825" y="380699"/>
            <a:ext cx="8481638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Головні зміни в українському суспільстві у 2022 році </a:t>
            </a:r>
          </a:p>
          <a:p>
            <a:pPr lvl="0"/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на нашу думку:</a:t>
            </a:r>
          </a:p>
          <a:p>
            <a:pPr lvl="0"/>
            <a:endParaRPr lang="uk-UA" sz="18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Зростання віри в українську державність та її майбутнє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Зростання громадянської активності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Зростання довіри людей один до одного та до всіх соціальних інститутів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Зростання неприйняття всього російського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Зростання підтримки вступу до ЄС і НАТО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uk-UA" sz="1800" dirty="0"/>
              <a:t>Нівелювання політичних розбіжностей між регіонами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b="1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175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148690"/>
              </p:ext>
            </p:extLst>
          </p:nvPr>
        </p:nvGraphicFramePr>
        <p:xfrm>
          <a:off x="0" y="1361440"/>
          <a:ext cx="8473440" cy="378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3" name="Google Shape;753;p3"/>
          <p:cNvSpPr txBox="1"/>
          <p:nvPr/>
        </p:nvSpPr>
        <p:spPr>
          <a:xfrm>
            <a:off x="122178" y="814639"/>
            <a:ext cx="53216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Які наслідки війни ви відчули у своїй родині?</a:t>
            </a:r>
            <a:endParaRPr lang="uk-UA" dirty="0"/>
          </a:p>
        </p:txBody>
      </p:sp>
      <p:sp>
        <p:nvSpPr>
          <p:cNvPr id="751" name="Google Shape;751;p3"/>
          <p:cNvSpPr txBox="1"/>
          <p:nvPr/>
        </p:nvSpPr>
        <p:spPr>
          <a:xfrm>
            <a:off x="251398" y="18985"/>
            <a:ext cx="7921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uk-UA" sz="1800" b="1" dirty="0">
                <a:latin typeface="Tahoma"/>
                <a:ea typeface="Tahoma"/>
                <a:cs typeface="Tahoma"/>
                <a:sym typeface="Tahoma"/>
              </a:rPr>
              <a:t>53% українців відзначили зменшення або повну втрату доходу внаслідок війни, 40% - роз’єднання сім'ї, 32% - важкі психологічні наслідки</a:t>
            </a:r>
            <a:endParaRPr lang="uk-UA" sz="1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2" name="Google Shape;752;p3"/>
          <p:cNvSpPr txBox="1"/>
          <p:nvPr/>
        </p:nvSpPr>
        <p:spPr>
          <a:xfrm>
            <a:off x="122183" y="1046338"/>
            <a:ext cx="31688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535154"/>
              </a:buClr>
              <a:buSzPts val="1100"/>
            </a:pPr>
            <a:r>
              <a:rPr lang="uk-UA" sz="1100" i="1" dirty="0">
                <a:solidFill>
                  <a:srgbClr val="535154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 , 11 2022</a:t>
            </a:r>
            <a:endParaRPr lang="uk-UA" dirty="0"/>
          </a:p>
        </p:txBody>
      </p:sp>
      <p:sp>
        <p:nvSpPr>
          <p:cNvPr id="754" name="Google Shape;754;p3"/>
          <p:cNvSpPr/>
          <p:nvPr/>
        </p:nvSpPr>
        <p:spPr>
          <a:xfrm>
            <a:off x="2061435" y="2113280"/>
            <a:ext cx="4085366" cy="355116"/>
          </a:xfrm>
          <a:prstGeom prst="rect">
            <a:avLst/>
          </a:prstGeom>
          <a:noFill/>
          <a:ln w="171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69B3168F-ADFA-9903-F461-C24CC06AA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53005"/>
              </p:ext>
            </p:extLst>
          </p:nvPr>
        </p:nvGraphicFramePr>
        <p:xfrm>
          <a:off x="-324931" y="848190"/>
          <a:ext cx="9001382" cy="403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A70E46-6C22-9866-FA29-2DEAC932DD22}"/>
              </a:ext>
            </a:extLst>
          </p:cNvPr>
          <p:cNvSpPr txBox="1"/>
          <p:nvPr/>
        </p:nvSpPr>
        <p:spPr bwMode="gray">
          <a:xfrm>
            <a:off x="153100" y="732435"/>
            <a:ext cx="396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1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Серед усіх респондентів, 06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46933-D759-F07E-AEB7-112172487BA6}"/>
              </a:ext>
            </a:extLst>
          </p:cNvPr>
          <p:cNvSpPr txBox="1"/>
          <p:nvPr/>
        </p:nvSpPr>
        <p:spPr bwMode="gray">
          <a:xfrm>
            <a:off x="153100" y="497997"/>
            <a:ext cx="66249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200" i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Який з наступних емоційних станів Ви відчуваєте найчастіше останнім часом?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7BA5F8F-A681-BD91-6BC0-3617177C1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0" y="167872"/>
            <a:ext cx="7777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uk-UA" altLang="en-US" sz="1800" b="1" dirty="0">
                <a:ea typeface="Tahoma" pitchFamily="34" charset="0"/>
                <a:cs typeface="Tahoma" pitchFamily="34" charset="0"/>
              </a:rPr>
              <a:t>Домінуюча негативна емоція – тривога і страх </a:t>
            </a:r>
          </a:p>
        </p:txBody>
      </p:sp>
      <p:pic>
        <p:nvPicPr>
          <p:cNvPr id="9220" name="Picture 4" descr="https://cdn-icons-png.flaticon.com/512/7145/7145099.png">
            <a:extLst>
              <a:ext uri="{FF2B5EF4-FFF2-40B4-BE49-F238E27FC236}">
                <a16:creationId xmlns:a16="http://schemas.microsoft.com/office/drawing/2014/main" id="{AAB01A8D-E45A-4F05-A49A-F7C28E8A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07" y="3393523"/>
            <a:ext cx="1614135" cy="16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21;p10"/>
          <p:cNvSpPr/>
          <p:nvPr/>
        </p:nvSpPr>
        <p:spPr>
          <a:xfrm>
            <a:off x="153100" y="4798010"/>
            <a:ext cx="892924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Джерело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опитування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ExtremeScan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рамках 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 Sapiens </a:t>
            </a:r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Омнібус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92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046933-D759-F07E-AEB7-112172487BA6}"/>
              </a:ext>
            </a:extLst>
          </p:cNvPr>
          <p:cNvSpPr txBox="1"/>
          <p:nvPr/>
        </p:nvSpPr>
        <p:spPr bwMode="gray">
          <a:xfrm>
            <a:off x="136668" y="601636"/>
            <a:ext cx="7489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1200" i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 з вами поговорили про негативні почуття, а зараз давайте про позитивні. Який із цих емоційних станів Ви відчуваєте найчастіше?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69B3168F-ADFA-9903-F461-C24CC06AA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32750"/>
              </p:ext>
            </p:extLst>
          </p:nvPr>
        </p:nvGraphicFramePr>
        <p:xfrm>
          <a:off x="-255195" y="785820"/>
          <a:ext cx="9001382" cy="403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A70E46-6C22-9866-FA29-2DEAC932DD22}"/>
              </a:ext>
            </a:extLst>
          </p:cNvPr>
          <p:cNvSpPr txBox="1"/>
          <p:nvPr/>
        </p:nvSpPr>
        <p:spPr bwMode="gray">
          <a:xfrm>
            <a:off x="136668" y="1024829"/>
            <a:ext cx="39605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100" i="1" dirty="0">
                <a:solidFill>
                  <a:srgbClr val="53515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Серед усіх респондентів, 06 2022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7BA5F8F-A681-BD91-6BC0-3617177C1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12" y="51204"/>
            <a:ext cx="7777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uk-UA" altLang="en-US" sz="1800" b="1" dirty="0">
                <a:ea typeface="Tahoma" pitchFamily="34" charset="0"/>
                <a:cs typeface="Tahoma" pitchFamily="34" charset="0"/>
              </a:rPr>
              <a:t>Домінуючі позитивні емоції – віра в перемогу, натхнення і гордість, радість від спілкування</a:t>
            </a:r>
          </a:p>
        </p:txBody>
      </p:sp>
      <p:pic>
        <p:nvPicPr>
          <p:cNvPr id="10244" name="Picture 4" descr="https://cdn-icons.flaticon.com/png/512/4165/premium/4165309.png?token=exp=1660510203~hmac=0036a9e7cb83c5eb93d07423e1a0d85e">
            <a:extLst>
              <a:ext uri="{FF2B5EF4-FFF2-40B4-BE49-F238E27FC236}">
                <a16:creationId xmlns:a16="http://schemas.microsoft.com/office/drawing/2014/main" id="{33B82442-D305-4275-8970-739AEC1D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39" y="3123171"/>
            <a:ext cx="1695367" cy="16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821;p10"/>
          <p:cNvSpPr/>
          <p:nvPr/>
        </p:nvSpPr>
        <p:spPr>
          <a:xfrm>
            <a:off x="153100" y="4798010"/>
            <a:ext cx="892924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Джерело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опитування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ExtremeScan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рамках </a:t>
            </a: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 Sapiens </a:t>
            </a:r>
            <a:r>
              <a:rPr lang="uk-UA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Омнібус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57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"/>
          <p:cNvSpPr txBox="1"/>
          <p:nvPr/>
        </p:nvSpPr>
        <p:spPr>
          <a:xfrm>
            <a:off x="195717" y="0"/>
            <a:ext cx="81079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Якщо до кінця травня більшість українців очікували швидкої перемоги, </a:t>
            </a:r>
            <a:br>
              <a:rPr lang="uk-UA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uk-UA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то тепер більшість вважає, що війна триватиме понад 6 місяців</a:t>
            </a:r>
          </a:p>
        </p:txBody>
      </p:sp>
      <p:graphicFrame>
        <p:nvGraphicFramePr>
          <p:cNvPr id="783" name="Google Shape;783;p6"/>
          <p:cNvGraphicFramePr/>
          <p:nvPr>
            <p:extLst>
              <p:ext uri="{D42A27DB-BD31-4B8C-83A1-F6EECF244321}">
                <p14:modId xmlns:p14="http://schemas.microsoft.com/office/powerpoint/2010/main" val="141636846"/>
              </p:ext>
            </p:extLst>
          </p:nvPr>
        </p:nvGraphicFramePr>
        <p:xfrm>
          <a:off x="-324680" y="769968"/>
          <a:ext cx="9001382" cy="42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4" name="Google Shape;784;p6"/>
          <p:cNvSpPr txBox="1"/>
          <p:nvPr/>
        </p:nvSpPr>
        <p:spPr>
          <a:xfrm>
            <a:off x="179598" y="586859"/>
            <a:ext cx="734515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Як ви думаєте, скільки ще триватиме війна з Росією?</a:t>
            </a:r>
          </a:p>
        </p:txBody>
      </p:sp>
      <p:sp>
        <p:nvSpPr>
          <p:cNvPr id="785" name="Google Shape;785;p6"/>
          <p:cNvSpPr txBox="1"/>
          <p:nvPr/>
        </p:nvSpPr>
        <p:spPr>
          <a:xfrm>
            <a:off x="132080" y="777508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2" name="Google Shape;792;p7"/>
          <p:cNvGraphicFramePr/>
          <p:nvPr>
            <p:extLst>
              <p:ext uri="{D42A27DB-BD31-4B8C-83A1-F6EECF244321}">
                <p14:modId xmlns:p14="http://schemas.microsoft.com/office/powerpoint/2010/main" val="3374547784"/>
              </p:ext>
            </p:extLst>
          </p:nvPr>
        </p:nvGraphicFramePr>
        <p:xfrm>
          <a:off x="-324680" y="769968"/>
          <a:ext cx="9001382" cy="425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3" name="Google Shape;793;p7"/>
          <p:cNvSpPr txBox="1"/>
          <p:nvPr/>
        </p:nvSpPr>
        <p:spPr>
          <a:xfrm>
            <a:off x="395420" y="611039"/>
            <a:ext cx="76277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Наскільки ви впевнені, що Україна відіб’є напад Росії?</a:t>
            </a:r>
          </a:p>
        </p:txBody>
      </p:sp>
      <p:sp>
        <p:nvSpPr>
          <p:cNvPr id="794" name="Google Shape;794;p7"/>
          <p:cNvSpPr txBox="1"/>
          <p:nvPr/>
        </p:nvSpPr>
        <p:spPr>
          <a:xfrm>
            <a:off x="303242" y="784702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  <p:sp>
        <p:nvSpPr>
          <p:cNvPr id="795" name="Google Shape;795;p7"/>
          <p:cNvSpPr txBox="1"/>
          <p:nvPr/>
        </p:nvSpPr>
        <p:spPr>
          <a:xfrm>
            <a:off x="303242" y="165122"/>
            <a:ext cx="8107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Незважаючи на це, впевненість у перемозі незмінна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Google Shape;800;p8"/>
          <p:cNvGraphicFramePr/>
          <p:nvPr>
            <p:extLst>
              <p:ext uri="{D42A27DB-BD31-4B8C-83A1-F6EECF244321}">
                <p14:modId xmlns:p14="http://schemas.microsoft.com/office/powerpoint/2010/main" val="3898050776"/>
              </p:ext>
            </p:extLst>
          </p:nvPr>
        </p:nvGraphicFramePr>
        <p:xfrm>
          <a:off x="-324680" y="1347580"/>
          <a:ext cx="9001382" cy="34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1" name="Google Shape;801;p8"/>
          <p:cNvSpPr txBox="1"/>
          <p:nvPr/>
        </p:nvSpPr>
        <p:spPr>
          <a:xfrm>
            <a:off x="323410" y="726724"/>
            <a:ext cx="734515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uk-UA" sz="1200" i="1" dirty="0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Ви особисто готові чи не готові чинити збройний опір, щоб зупинити російську окупацію України? </a:t>
            </a:r>
          </a:p>
        </p:txBody>
      </p:sp>
      <p:sp>
        <p:nvSpPr>
          <p:cNvPr id="802" name="Google Shape;802;p8"/>
          <p:cNvSpPr txBox="1"/>
          <p:nvPr/>
        </p:nvSpPr>
        <p:spPr>
          <a:xfrm>
            <a:off x="215172" y="904858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</a:p>
        </p:txBody>
      </p:sp>
      <p:sp>
        <p:nvSpPr>
          <p:cNvPr id="803" name="Google Shape;803;p8"/>
          <p:cNvSpPr txBox="1"/>
          <p:nvPr/>
        </p:nvSpPr>
        <p:spPr>
          <a:xfrm>
            <a:off x="303242" y="165122"/>
            <a:ext cx="8107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...як і готовність чинити збройний спротив росії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01;p8">
            <a:extLst>
              <a:ext uri="{FF2B5EF4-FFF2-40B4-BE49-F238E27FC236}">
                <a16:creationId xmlns:a16="http://schemas.microsoft.com/office/drawing/2014/main" id="{E1791839-A2CE-44B0-A5AC-7E3420383C61}"/>
              </a:ext>
            </a:extLst>
          </p:cNvPr>
          <p:cNvSpPr txBox="1"/>
          <p:nvPr/>
        </p:nvSpPr>
        <p:spPr>
          <a:xfrm>
            <a:off x="323410" y="726724"/>
            <a:ext cx="75965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200" i="1">
                <a:solidFill>
                  <a:schemeClr val="accent6"/>
                </a:solidFill>
                <a:latin typeface="Tahoma"/>
                <a:ea typeface="Tahoma"/>
                <a:cs typeface="Tahoma"/>
                <a:sym typeface="Tahoma"/>
              </a:rPr>
              <a:t>Наскільки ви впевнені, що Україна поверне…</a:t>
            </a:r>
          </a:p>
        </p:txBody>
      </p:sp>
      <p:sp>
        <p:nvSpPr>
          <p:cNvPr id="8" name="Google Shape;802;p8">
            <a:extLst>
              <a:ext uri="{FF2B5EF4-FFF2-40B4-BE49-F238E27FC236}">
                <a16:creationId xmlns:a16="http://schemas.microsoft.com/office/drawing/2014/main" id="{F56BF2A7-76D5-47FB-9B5F-9C79582D1D86}"/>
              </a:ext>
            </a:extLst>
          </p:cNvPr>
          <p:cNvSpPr txBox="1"/>
          <p:nvPr/>
        </p:nvSpPr>
        <p:spPr>
          <a:xfrm>
            <a:off x="215172" y="1063258"/>
            <a:ext cx="252053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1200" i="1" dirty="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Серед усіх респондентів</a:t>
            </a:r>
            <a:endParaRPr lang="uk-UA" sz="1200" i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803;p8">
            <a:extLst>
              <a:ext uri="{FF2B5EF4-FFF2-40B4-BE49-F238E27FC236}">
                <a16:creationId xmlns:a16="http://schemas.microsoft.com/office/drawing/2014/main" id="{F57CFCEE-048F-498E-9258-2800C5D67BF2}"/>
              </a:ext>
            </a:extLst>
          </p:cNvPr>
          <p:cNvSpPr txBox="1"/>
          <p:nvPr/>
        </p:nvSpPr>
        <p:spPr>
          <a:xfrm>
            <a:off x="132257" y="92565"/>
            <a:ext cx="8107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uk-UA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95% впевнені у звільненні територій, окупованих у 2022 році, і 90% - територій, окупованих у 2014-2021 роках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220E8C9-6383-45F2-96A4-847C6248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448052"/>
              </p:ext>
            </p:extLst>
          </p:nvPr>
        </p:nvGraphicFramePr>
        <p:xfrm>
          <a:off x="323410" y="1548002"/>
          <a:ext cx="4797600" cy="343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6600088-B0A1-4050-8255-33B5E27DD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238939"/>
              </p:ext>
            </p:extLst>
          </p:nvPr>
        </p:nvGraphicFramePr>
        <p:xfrm>
          <a:off x="4998610" y="1548002"/>
          <a:ext cx="3182400" cy="343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Google Shape;802;p8">
            <a:extLst>
              <a:ext uri="{FF2B5EF4-FFF2-40B4-BE49-F238E27FC236}">
                <a16:creationId xmlns:a16="http://schemas.microsoft.com/office/drawing/2014/main" id="{C49E9441-38D4-47D1-8B66-658D2297ED17}"/>
              </a:ext>
            </a:extLst>
          </p:cNvPr>
          <p:cNvSpPr txBox="1"/>
          <p:nvPr/>
        </p:nvSpPr>
        <p:spPr>
          <a:xfrm>
            <a:off x="2600479" y="1440033"/>
            <a:ext cx="136954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11.2022</a:t>
            </a:r>
          </a:p>
        </p:txBody>
      </p:sp>
      <p:sp>
        <p:nvSpPr>
          <p:cNvPr id="19" name="Google Shape;802;p8">
            <a:extLst>
              <a:ext uri="{FF2B5EF4-FFF2-40B4-BE49-F238E27FC236}">
                <a16:creationId xmlns:a16="http://schemas.microsoft.com/office/drawing/2014/main" id="{6B6A01AB-1B6B-4FFD-A804-735519F7E1C3}"/>
              </a:ext>
            </a:extLst>
          </p:cNvPr>
          <p:cNvSpPr txBox="1"/>
          <p:nvPr/>
        </p:nvSpPr>
        <p:spPr>
          <a:xfrm>
            <a:off x="5868659" y="1440000"/>
            <a:ext cx="110032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01.2023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217597E-B84A-4462-AA9E-70A516DABAF5}"/>
              </a:ext>
            </a:extLst>
          </p:cNvPr>
          <p:cNvSpPr/>
          <p:nvPr/>
        </p:nvSpPr>
        <p:spPr bwMode="gray">
          <a:xfrm>
            <a:off x="6951865" y="2894103"/>
            <a:ext cx="64779" cy="7201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2DDD65-D674-4A89-8AFD-DB42E0F78868}"/>
              </a:ext>
            </a:extLst>
          </p:cNvPr>
          <p:cNvSpPr txBox="1"/>
          <p:nvPr/>
        </p:nvSpPr>
        <p:spPr bwMode="gray">
          <a:xfrm>
            <a:off x="7096004" y="2822840"/>
            <a:ext cx="20479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buClrTx/>
            </a:pPr>
            <a:r>
              <a:rPr lang="uk-UA" sz="1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Усі території, які Росія окупувала з 24 лютого</a:t>
            </a:r>
            <a:endParaRPr kumimoji="0" lang="uk-UA" sz="1200" b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13C6994-3A31-4EBA-93E3-23AF6FD24E85}"/>
              </a:ext>
            </a:extLst>
          </p:cNvPr>
          <p:cNvSpPr/>
          <p:nvPr/>
        </p:nvSpPr>
        <p:spPr bwMode="gray">
          <a:xfrm>
            <a:off x="6951865" y="3363372"/>
            <a:ext cx="64779" cy="72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878D56-86AB-4935-A1BF-4F3ED70141E3}"/>
              </a:ext>
            </a:extLst>
          </p:cNvPr>
          <p:cNvSpPr txBox="1"/>
          <p:nvPr/>
        </p:nvSpPr>
        <p:spPr bwMode="gray">
          <a:xfrm>
            <a:off x="7096004" y="3292109"/>
            <a:ext cx="20479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buClrTx/>
            </a:pPr>
            <a:r>
              <a:rPr lang="uk-UA" sz="12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Усі території, які Росія окупувала з 2014 року</a:t>
            </a:r>
            <a:endParaRPr kumimoji="0" lang="uk-UA" sz="1200" b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99219"/>
      </p:ext>
    </p:extLst>
  </p:cSld>
  <p:clrMapOvr>
    <a:masterClrMapping/>
  </p:clrMapOvr>
</p:sld>
</file>

<file path=ppt/theme/theme1.xml><?xml version="1.0" encoding="utf-8"?>
<a:theme xmlns:a="http://schemas.openxmlformats.org/drawingml/2006/main" name="Info Sapiens 1.0 Flat">
  <a:themeElements>
    <a:clrScheme name="Другая 1">
      <a:dk1>
        <a:srgbClr val="000000"/>
      </a:dk1>
      <a:lt1>
        <a:srgbClr val="FFFFFF"/>
      </a:lt1>
      <a:dk2>
        <a:srgbClr val="7F8C8D"/>
      </a:dk2>
      <a:lt2>
        <a:srgbClr val="BDC3C7"/>
      </a:lt2>
      <a:accent1>
        <a:srgbClr val="2ECC71"/>
      </a:accent1>
      <a:accent2>
        <a:srgbClr val="3498DB"/>
      </a:accent2>
      <a:accent3>
        <a:srgbClr val="9B59B6"/>
      </a:accent3>
      <a:accent4>
        <a:srgbClr val="F1C40F"/>
      </a:accent4>
      <a:accent5>
        <a:srgbClr val="E67E22"/>
      </a:accent5>
      <a:accent6>
        <a:srgbClr val="922428"/>
      </a:accent6>
      <a:hlink>
        <a:srgbClr val="396AB1"/>
      </a:hlink>
      <a:folHlink>
        <a:srgbClr val="6B4C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foSapiens">
  <a:themeElements>
    <a:clrScheme name="Info Sapiens">
      <a:dk1>
        <a:srgbClr val="000000"/>
      </a:dk1>
      <a:lt1>
        <a:srgbClr val="FFFFFF"/>
      </a:lt1>
      <a:dk2>
        <a:srgbClr val="535154"/>
      </a:dk2>
      <a:lt2>
        <a:srgbClr val="808585"/>
      </a:lt2>
      <a:accent1>
        <a:srgbClr val="396AB1"/>
      </a:accent1>
      <a:accent2>
        <a:srgbClr val="DA7C30"/>
      </a:accent2>
      <a:accent3>
        <a:srgbClr val="3E9651"/>
      </a:accent3>
      <a:accent4>
        <a:srgbClr val="CC2529"/>
      </a:accent4>
      <a:accent5>
        <a:srgbClr val="6B4C9A"/>
      </a:accent5>
      <a:accent6>
        <a:srgbClr val="922428"/>
      </a:accent6>
      <a:hlink>
        <a:srgbClr val="948B3D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1536</Words>
  <Application>Microsoft Office PowerPoint</Application>
  <PresentationFormat>Экран (16:9)</PresentationFormat>
  <Paragraphs>279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Tahoma</vt:lpstr>
      <vt:lpstr>Roboto</vt:lpstr>
      <vt:lpstr>Arial</vt:lpstr>
      <vt:lpstr>Courier New</vt:lpstr>
      <vt:lpstr>Noto Sans Symbols</vt:lpstr>
      <vt:lpstr>Info Sapiens 1.0 Flat</vt:lpstr>
      <vt:lpstr>1_InfoSapiens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Наскільки Ви пишаєтеся чи не пишаєтеся тим, що є громадянином України?</vt:lpstr>
      <vt:lpstr>Наскільки ви згодні з кожним із цих тверджень?</vt:lpstr>
      <vt:lpstr>Презентация PowerPoint</vt:lpstr>
      <vt:lpstr>Наскільки ви довіряєте людям, які представляють різні групи...</vt:lpstr>
      <vt:lpstr>Якби наступні президентські вибори відбулися наступної неділі, за кого б ви проголосували?</vt:lpstr>
      <vt:lpstr>Зріс і рівень довіри до інституцій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101</cp:revision>
  <dcterms:created xsi:type="dcterms:W3CDTF">2015-04-20T09:03:22Z</dcterms:created>
  <dcterms:modified xsi:type="dcterms:W3CDTF">2023-02-23T09:19:25Z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>97;#Not applicable|457da623-78f9-49de-8564-b1618c49ba59</vt:lpwstr>
  </property>
  <property fmtid="{D5CDD505-2E9C-101B-9397-08002B2CF9AE}" pid="3" name="Countries">
    <vt:lpwstr>69;#Global|3eaca359-c4b3-4b51-a927-e9852da92384</vt:lpwstr>
  </property>
  <property fmtid="{D5CDD505-2E9C-101B-9397-08002B2CF9AE}" pid="4" name="TaxKeyword">
    <vt:lpwstr>1781;#PowerPoint|50a0b034-169b-4062-b9b1-f0dd9c5b2843;#502;#slide gallery|fa6e0ad1-8c10-43e4-af9b-445124adfdc8</vt:lpwstr>
  </property>
  <property fmtid="{D5CDD505-2E9C-101B-9397-08002B2CF9AE}" pid="5" name="Solutions">
    <vt:lpwstr>64;#Not applicable|15480a47-f0f1-4795-a643-bf3b2e95805c</vt:lpwstr>
  </property>
  <property fmtid="{D5CDD505-2E9C-101B-9397-08002B2CF9AE}" pid="6" name="ContentTypeId">
    <vt:lpwstr>0x010100D9151DFF91B0A44197B29C020F8C642F</vt:lpwstr>
  </property>
  <property fmtid="{D5CDD505-2E9C-101B-9397-08002B2CF9AE}" pid="7" name="GfK sector">
    <vt:lpwstr>68;#Cross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73;#English|914398da-6a81-430b-8d1c-6a7bd1227f71</vt:lpwstr>
  </property>
  <property fmtid="{D5CDD505-2E9C-101B-9397-08002B2CF9AE}" pid="10" name="Industries">
    <vt:lpwstr>57;#Not applicable|1b0d69d1-6137-41de-9ae5-e5925610d8cb</vt:lpwstr>
  </property>
  <property fmtid="{D5CDD505-2E9C-101B-9397-08002B2CF9AE}" pid="11" name="Methodology">
    <vt:lpwstr/>
  </property>
</Properties>
</file>